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99" r:id="rId1"/>
  </p:sldMasterIdLst>
  <p:notesMasterIdLst>
    <p:notesMasterId r:id="rId23"/>
  </p:notesMasterIdLst>
  <p:sldIdLst>
    <p:sldId id="2142532518" r:id="rId2"/>
    <p:sldId id="345" r:id="rId3"/>
    <p:sldId id="343" r:id="rId4"/>
    <p:sldId id="2142532536" r:id="rId5"/>
    <p:sldId id="2142532537" r:id="rId6"/>
    <p:sldId id="2142532519" r:id="rId7"/>
    <p:sldId id="269" r:id="rId8"/>
    <p:sldId id="2142532543" r:id="rId9"/>
    <p:sldId id="2142532521" r:id="rId10"/>
    <p:sldId id="329" r:id="rId11"/>
    <p:sldId id="2142532523" r:id="rId12"/>
    <p:sldId id="2142532535" r:id="rId13"/>
    <p:sldId id="2142532544" r:id="rId14"/>
    <p:sldId id="261" r:id="rId15"/>
    <p:sldId id="286" r:id="rId16"/>
    <p:sldId id="2142532525" r:id="rId17"/>
    <p:sldId id="2142532526" r:id="rId18"/>
    <p:sldId id="2142532539" r:id="rId19"/>
    <p:sldId id="2142532540" r:id="rId20"/>
    <p:sldId id="2142532542" r:id="rId21"/>
    <p:sldId id="2142532541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roxima Nova" panose="020B0604020202020204" charset="0"/>
      <p:regular r:id="rId32"/>
      <p:bold r:id="rId33"/>
      <p:italic r:id="rId34"/>
      <p:boldItalic r:id="rId35"/>
    </p:embeddedFont>
    <p:embeddedFont>
      <p:font typeface="Proxima Nova Extrabold" panose="020B0604020202020204" charset="0"/>
      <p:bold r:id="rId36"/>
    </p:embeddedFont>
    <p:embeddedFont>
      <p:font typeface="Proxima Nova Rg" panose="02000506030000020004" charset="0"/>
      <p:regular r:id="rId37"/>
      <p:bold r:id="rId38"/>
    </p:embeddedFont>
    <p:embeddedFont>
      <p:font typeface="Proxima Nova Semibold" panose="020B0604020202020204" charset="0"/>
      <p:regular r:id="rId39"/>
      <p:bold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99">
          <p15:clr>
            <a:srgbClr val="9AA0A6"/>
          </p15:clr>
        </p15:guide>
        <p15:guide id="2" pos="299">
          <p15:clr>
            <a:srgbClr val="9AA0A6"/>
          </p15:clr>
        </p15:guide>
        <p15:guide id="3" pos="3234">
          <p15:clr>
            <a:srgbClr val="9AA0A6"/>
          </p15:clr>
        </p15:guide>
        <p15:guide id="4" orient="horz" pos="3103">
          <p15:clr>
            <a:srgbClr val="9AA0A6"/>
          </p15:clr>
        </p15:guide>
        <p15:guide id="5" pos="2360">
          <p15:clr>
            <a:srgbClr val="9AA0A6"/>
          </p15:clr>
        </p15:guide>
        <p15:guide id="6" pos="1827">
          <p15:clr>
            <a:srgbClr val="9AA0A6"/>
          </p15:clr>
        </p15:guide>
        <p15:guide id="7" pos="366">
          <p15:clr>
            <a:srgbClr val="9AA0A6"/>
          </p15:clr>
        </p15:guide>
        <p15:guide id="8" orient="horz" pos="90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E16E77-7C24-4A08-BF3D-0E105B32AFDB}">
  <a:tblStyle styleId="{71E16E77-7C24-4A08-BF3D-0E105B32AFDB}" styleName="Table_0">
    <a:wholeTbl>
      <a:tcTxStyle b="off" i="off">
        <a:font>
          <a:latin typeface="Arial"/>
          <a:ea typeface="Arial"/>
          <a:cs typeface="Arial"/>
        </a:font>
        <a:srgbClr val="4A4A4A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8F4"/>
          </a:solidFill>
        </a:fill>
      </a:tcStyle>
    </a:wholeTbl>
    <a:band1H>
      <a:tcTxStyle/>
      <a:tcStyle>
        <a:tcBdr/>
        <a:fill>
          <a:solidFill>
            <a:srgbClr val="CDCFE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CFE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3F50BF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3F50B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3F50BF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3F50BF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4C42D72-8167-486B-B09D-36444981A0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39FBA60-0531-4FE9-9C6F-C79670CCDEDC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591DF62-0873-4BC5-854D-374A309ECF30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87" autoAdjust="0"/>
    <p:restoredTop sz="94604" autoAdjust="0"/>
  </p:normalViewPr>
  <p:slideViewPr>
    <p:cSldViewPr snapToGrid="0">
      <p:cViewPr varScale="1">
        <p:scale>
          <a:sx n="80" d="100"/>
          <a:sy n="80" d="100"/>
        </p:scale>
        <p:origin x="52" y="1112"/>
      </p:cViewPr>
      <p:guideLst>
        <p:guide orient="horz" pos="1199"/>
        <p:guide pos="299"/>
        <p:guide pos="3234"/>
        <p:guide orient="horz" pos="3103"/>
        <p:guide pos="2360"/>
        <p:guide pos="1827"/>
        <p:guide pos="366"/>
        <p:guide orient="horz" pos="90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7T23:19:09.9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1,'1799'1799,"-1789"-1788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7T23:19:09.9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1903 1,'-1891'1891,"1879"-1879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Proxima Nova" panose="020B0604020202020204" charset="0"/>
        <a:ea typeface="Proxima Nova" panose="020B060402020202020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0a41b8ca4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0a41b8ca4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5245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0570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20a41b8ca4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120a41b8ca4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0a41b8ca4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0a41b8ca4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560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0a41b8ca4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0a41b8ca4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020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0a41b8ca4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0a41b8ca4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373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0a41b8ca4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0a41b8ca4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678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0a41b8ca4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0a41b8ca4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832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0a41b8ca4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0a41b8ca4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859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0a41b8ca4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0a41b8ca4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954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0a41b8ca4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0a41b8ca4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30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0a41b8ca4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20a41b8ca4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59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0a41b8ca4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20a41b8ca4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0a41b8ca4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20a41b8ca4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060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0a41b8ca4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20a41b8ca4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525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0a41b8ca4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0a41b8ca4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497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Lists">
  <p:cSld name="Standard Slide">
    <p:bg>
      <p:bgPr>
        <a:solidFill>
          <a:srgbClr val="FFFF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body" idx="1"/>
          </p:nvPr>
        </p:nvSpPr>
        <p:spPr>
          <a:xfrm>
            <a:off x="311699" y="1477963"/>
            <a:ext cx="8520599" cy="29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1143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900"/>
              <a:buFont typeface="Proxima Nova"/>
              <a:buChar char="•"/>
              <a:defRPr sz="1600" b="0" i="0" u="none" strike="noStrike" cap="none">
                <a:solidFill>
                  <a:schemeClr val="bg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863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Proxima Nova"/>
              <a:buChar char="•"/>
              <a:defRPr sz="18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988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Proxima Nova"/>
              <a:buChar char="•"/>
              <a:defRPr sz="16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Proxima Nova"/>
              <a:buChar char="–"/>
              <a:defRPr sz="16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Proxima Nova"/>
              <a:buChar char="○"/>
              <a:defRPr sz="16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12" name="Google Shape;212;p34"/>
          <p:cNvSpPr txBox="1">
            <a:spLocks noGrp="1"/>
          </p:cNvSpPr>
          <p:nvPr>
            <p:ph type="title"/>
          </p:nvPr>
        </p:nvSpPr>
        <p:spPr>
          <a:xfrm>
            <a:off x="311701" y="310274"/>
            <a:ext cx="8520599" cy="361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 i="0" u="none" strike="noStrike" cap="none">
                <a:solidFill>
                  <a:schemeClr val="bg2"/>
                </a:solidFill>
                <a:latin typeface="Proxima Nova" panose="020B0604020202020204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213" name="Google Shape;213;p34"/>
          <p:cNvSpPr txBox="1">
            <a:spLocks noGrp="1"/>
          </p:cNvSpPr>
          <p:nvPr>
            <p:ph type="subTitle" idx="2"/>
          </p:nvPr>
        </p:nvSpPr>
        <p:spPr>
          <a:xfrm>
            <a:off x="311699" y="765543"/>
            <a:ext cx="8520599" cy="448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orative 1">
  <p:cSld name="Decorative 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980300" cy="32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6919400" y="4847100"/>
            <a:ext cx="1955700" cy="11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4427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0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0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0314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rgbClr val="FFFFF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/>
          <p:nvPr/>
        </p:nvSpPr>
        <p:spPr>
          <a:xfrm>
            <a:off x="-102125" y="-57450"/>
            <a:ext cx="9348300" cy="52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</p:txBody>
      </p:sp>
      <p:sp>
        <p:nvSpPr>
          <p:cNvPr id="205" name="Google Shape;205;p33"/>
          <p:cNvSpPr/>
          <p:nvPr/>
        </p:nvSpPr>
        <p:spPr>
          <a:xfrm>
            <a:off x="-102125" y="-57450"/>
            <a:ext cx="9348300" cy="525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1812" y="4602876"/>
            <a:ext cx="1001452" cy="563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 rotWithShape="1">
          <a:blip r:embed="rId3">
            <a:alphaModFix/>
          </a:blip>
          <a:srcRect l="26504" t="-5670" r="6651" b="5669"/>
          <a:stretch/>
        </p:blipFill>
        <p:spPr>
          <a:xfrm>
            <a:off x="1891800" y="-367675"/>
            <a:ext cx="2680200" cy="26724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 rotWithShape="1">
          <a:blip r:embed="rId4">
            <a:alphaModFix/>
          </a:blip>
          <a:srcRect l="32032" t="14538" r="11562" b="289"/>
          <a:stretch/>
        </p:blipFill>
        <p:spPr>
          <a:xfrm>
            <a:off x="-859975" y="354875"/>
            <a:ext cx="3629100" cy="3657900"/>
          </a:xfrm>
          <a:prstGeom prst="diamond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 rotWithShape="1">
          <a:blip r:embed="rId5">
            <a:alphaModFix/>
          </a:blip>
          <a:srcRect l="14155" t="12867" r="43738" b="24519"/>
          <a:stretch/>
        </p:blipFill>
        <p:spPr>
          <a:xfrm>
            <a:off x="1094327" y="2636100"/>
            <a:ext cx="3146700" cy="3123300"/>
          </a:xfrm>
          <a:prstGeom prst="diamond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732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y Blue Chapter Slide">
  <p:cSld name="Title and Content_1_1_1_1_1">
    <p:bg>
      <p:bgPr>
        <a:solidFill>
          <a:srgbClr val="F4F0ED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/>
          <p:nvPr/>
        </p:nvSpPr>
        <p:spPr>
          <a:xfrm>
            <a:off x="-102125" y="-57450"/>
            <a:ext cx="9348300" cy="525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oxima Nova" panose="020B0604020202020204" charset="0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9893" y="1607595"/>
            <a:ext cx="264232" cy="3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1505525" y="2195150"/>
            <a:ext cx="613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Proxima Nova" panose="020B060402020202020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Title and Content_1_3">
    <p:bg>
      <p:bgPr>
        <a:solidFill>
          <a:srgbClr val="FFFFF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/>
          <p:nvPr/>
        </p:nvSpPr>
        <p:spPr>
          <a:xfrm>
            <a:off x="-102125" y="-57450"/>
            <a:ext cx="9348300" cy="52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Lef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0D4964-7D60-4ED6-84C2-4A4E93B6C0B9}"/>
              </a:ext>
            </a:extLst>
          </p:cNvPr>
          <p:cNvSpPr/>
          <p:nvPr userDrawn="1"/>
        </p:nvSpPr>
        <p:spPr>
          <a:xfrm>
            <a:off x="0" y="0"/>
            <a:ext cx="3189767" cy="5143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oppins" panose="000005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B386A62-D7F2-41CB-B40F-D0DFFB4D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26" y="465138"/>
            <a:ext cx="2466109" cy="145510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defRPr lang="en-US"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F550DE5-178F-4A83-B76D-ED86F1F498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527" y="2263140"/>
            <a:ext cx="2466109" cy="2356568"/>
          </a:xfrm>
          <a:prstGeom prst="rect">
            <a:avLst/>
          </a:prstGeom>
        </p:spPr>
        <p:txBody>
          <a:bodyPr/>
          <a:lstStyle>
            <a:lvl1pPr marL="111125" indent="-111125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b="1">
                <a:solidFill>
                  <a:schemeClr val="bg1"/>
                </a:solidFill>
                <a:latin typeface="+mn-lt"/>
              </a:defRPr>
            </a:lvl1pPr>
            <a:lvl2pPr marL="461963" indent="-119063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2pPr>
            <a:lvl3pPr marL="803275" indent="-117475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144588" indent="-115888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4pPr>
            <a:lvl5pPr marL="1487488" indent="-115888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9A3EC-50E0-4DC6-9D9D-9EF6D58FF74F}"/>
              </a:ext>
            </a:extLst>
          </p:cNvPr>
          <p:cNvSpPr txBox="1"/>
          <p:nvPr userDrawn="1"/>
        </p:nvSpPr>
        <p:spPr>
          <a:xfrm>
            <a:off x="1332167" y="4929698"/>
            <a:ext cx="713337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Poppins" panose="00000500000000000000" pitchFamily="2" charset="0"/>
                <a:ea typeface="Arial" charset="0"/>
                <a:cs typeface="Poppins" panose="00000500000000000000" pitchFamily="2" charset="0"/>
              </a:rPr>
              <a:t>Copyright</a:t>
            </a:r>
            <a:r>
              <a:rPr lang="en-US" sz="800" dirty="0">
                <a:solidFill>
                  <a:schemeClr val="bg1"/>
                </a:solidFill>
                <a:latin typeface="Poppins" panose="00000500000000000000" pitchFamily="2" charset="0"/>
                <a:ea typeface="Arial" charset="0"/>
                <a:cs typeface="Poppins" panose="00000500000000000000" pitchFamily="2" charset="0"/>
              </a:rPr>
              <a:t> 2020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CED125-29DC-471E-954A-0DE6C9308FA0}"/>
              </a:ext>
            </a:extLst>
          </p:cNvPr>
          <p:cNvCxnSpPr/>
          <p:nvPr userDrawn="1"/>
        </p:nvCxnSpPr>
        <p:spPr>
          <a:xfrm>
            <a:off x="1183555" y="4924653"/>
            <a:ext cx="0" cy="133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34D0995-2CBA-4C7C-A5E9-5AF2E953C2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18" y="4875540"/>
            <a:ext cx="910425" cy="23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2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- Midnight Title Slide">
  <p:cSld name="2 - Midnight Title Slide">
    <p:bg>
      <p:bgPr>
        <a:solidFill>
          <a:schemeClr val="accent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96825" y="1688650"/>
            <a:ext cx="52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196550" y="4659650"/>
            <a:ext cx="1553400" cy="38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792225" y="4784250"/>
            <a:ext cx="1898700" cy="22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406" y="226194"/>
            <a:ext cx="1553374" cy="87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396825" y="2800588"/>
            <a:ext cx="46488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2"/>
          </p:nvPr>
        </p:nvSpPr>
        <p:spPr>
          <a:xfrm>
            <a:off x="396826" y="4204850"/>
            <a:ext cx="2449200" cy="4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●"/>
              <a:defRPr sz="1100">
                <a:solidFill>
                  <a:srgbClr val="F3F3F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  <a:defRPr>
                <a:solidFill>
                  <a:srgbClr val="F3F3F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■"/>
              <a:defRPr>
                <a:solidFill>
                  <a:srgbClr val="F3F3F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>
                <a:solidFill>
                  <a:srgbClr val="F3F3F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  <a:defRPr>
                <a:solidFill>
                  <a:srgbClr val="F3F3F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■"/>
              <a:defRPr>
                <a:solidFill>
                  <a:srgbClr val="F3F3F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>
                <a:solidFill>
                  <a:srgbClr val="F3F3F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  <a:defRPr>
                <a:solidFill>
                  <a:srgbClr val="F3F3F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■"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5490522" y="1274787"/>
            <a:ext cx="4056144" cy="3950389"/>
            <a:chOff x="1332925" y="311700"/>
            <a:chExt cx="4584250" cy="4464725"/>
          </a:xfrm>
        </p:grpSpPr>
        <p:pic>
          <p:nvPicPr>
            <p:cNvPr id="25" name="Google Shape;25;p3"/>
            <p:cNvPicPr preferRelativeResize="0"/>
            <p:nvPr/>
          </p:nvPicPr>
          <p:blipFill rotWithShape="1">
            <a:blip r:embed="rId3">
              <a:alphaModFix/>
            </a:blip>
            <a:srcRect l="41163" t="9477" r="7922"/>
            <a:stretch/>
          </p:blipFill>
          <p:spPr>
            <a:xfrm>
              <a:off x="2356625" y="311700"/>
              <a:ext cx="2735100" cy="2721000"/>
            </a:xfrm>
            <a:prstGeom prst="diamond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 preferRelativeResize="0"/>
            <p:nvPr/>
          </p:nvPicPr>
          <p:blipFill rotWithShape="1">
            <a:blip r:embed="rId4">
              <a:alphaModFix/>
            </a:blip>
            <a:srcRect l="6027" r="36348" b="645"/>
            <a:stretch/>
          </p:blipFill>
          <p:spPr>
            <a:xfrm flipH="1">
              <a:off x="1332925" y="2018450"/>
              <a:ext cx="2278800" cy="2275500"/>
            </a:xfrm>
            <a:prstGeom prst="diamond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 rotWithShape="1">
            <a:blip r:embed="rId5">
              <a:alphaModFix/>
            </a:blip>
            <a:srcRect l="37447" r="12192" b="9165"/>
            <a:stretch/>
          </p:blipFill>
          <p:spPr>
            <a:xfrm>
              <a:off x="3463175" y="2269625"/>
              <a:ext cx="2454000" cy="2506800"/>
            </a:xfrm>
            <a:prstGeom prst="diamond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3130416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13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ight">
  <p:cSld name="Blank righ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98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620392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- Agenda">
  <p:cSld name="5 - Agenda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3120300" cy="5143500"/>
          </a:xfrm>
          <a:prstGeom prst="rect">
            <a:avLst/>
          </a:prstGeom>
          <a:solidFill>
            <a:srgbClr val="071E3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1812" y="4602876"/>
            <a:ext cx="1001452" cy="56331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332325" y="505925"/>
            <a:ext cx="2430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1"/>
          </p:nvPr>
        </p:nvSpPr>
        <p:spPr>
          <a:xfrm>
            <a:off x="4730725" y="649625"/>
            <a:ext cx="3430200" cy="3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50"/>
              <a:buFont typeface="Proxima Nova Semibold"/>
              <a:buNone/>
              <a:defRPr sz="115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4781950" y="926675"/>
            <a:ext cx="3430200" cy="4143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82936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Boxes">
  <p:cSld name="3 Boxe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/>
          <p:nvPr/>
        </p:nvSpPr>
        <p:spPr>
          <a:xfrm>
            <a:off x="-4950" y="4037425"/>
            <a:ext cx="9171000" cy="112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/>
          <p:nvPr/>
        </p:nvSpPr>
        <p:spPr>
          <a:xfrm>
            <a:off x="443725" y="1400325"/>
            <a:ext cx="2561700" cy="2886000"/>
          </a:xfrm>
          <a:prstGeom prst="roundRect">
            <a:avLst>
              <a:gd name="adj" fmla="val 5402"/>
            </a:avLst>
          </a:prstGeom>
          <a:solidFill>
            <a:srgbClr val="FFFFFF"/>
          </a:solidFill>
          <a:ln>
            <a:noFill/>
          </a:ln>
          <a:effectLst>
            <a:outerShdw blurRad="139700" dist="38100" dir="2700000" sx="99000" sy="99000" algn="tl" rotWithShape="0">
              <a:srgbClr val="071E3C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578607" y="1684132"/>
            <a:ext cx="1179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4050C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162" name="Google Shape;162;p24"/>
          <p:cNvCxnSpPr/>
          <p:nvPr/>
        </p:nvCxnSpPr>
        <p:spPr>
          <a:xfrm>
            <a:off x="864468" y="2068817"/>
            <a:ext cx="19092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3" name="Google Shape;16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298463" y="1633009"/>
            <a:ext cx="581074" cy="2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>
            <a:spLocks noGrp="1"/>
          </p:cNvSpPr>
          <p:nvPr>
            <p:ph type="body" idx="1"/>
          </p:nvPr>
        </p:nvSpPr>
        <p:spPr>
          <a:xfrm>
            <a:off x="690775" y="2167575"/>
            <a:ext cx="2125200" cy="19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2"/>
          </p:nvPr>
        </p:nvSpPr>
        <p:spPr>
          <a:xfrm>
            <a:off x="734275" y="1487750"/>
            <a:ext cx="20574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Proxima Nova Semibold"/>
              <a:buNone/>
              <a:defRPr sz="1300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6494025" y="4814450"/>
            <a:ext cx="247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i="0" u="none" strike="noStrike" cap="none">
                <a:solidFill>
                  <a:srgbClr val="9E9E9E"/>
                </a:solidFill>
                <a:latin typeface="Proxima Nova"/>
                <a:ea typeface="Proxima Nova"/>
                <a:cs typeface="Proxima Nova"/>
                <a:sym typeface="Proxima Nova"/>
              </a:rPr>
              <a:t>Medallia © Copyright </a:t>
            </a:r>
            <a:r>
              <a:rPr lang="en" sz="700">
                <a:solidFill>
                  <a:srgbClr val="9E9E9E"/>
                </a:solidFill>
                <a:latin typeface="Proxima Nova"/>
                <a:ea typeface="Proxima Nova"/>
                <a:cs typeface="Proxima Nova"/>
                <a:sym typeface="Proxima Nova"/>
              </a:rPr>
              <a:t>2022.</a:t>
            </a:r>
            <a:r>
              <a:rPr lang="en" sz="700" i="0" u="none" strike="noStrike" cap="none">
                <a:solidFill>
                  <a:srgbClr val="9E9E9E"/>
                </a:solidFill>
                <a:latin typeface="Proxima Nova"/>
                <a:ea typeface="Proxima Nova"/>
                <a:cs typeface="Proxima Nova"/>
                <a:sym typeface="Proxima Nova"/>
              </a:rPr>
              <a:t> Confidential.  |  </a:t>
            </a:r>
            <a:fld id="{00000000-1234-1234-1234-123412341234}" type="slidenum">
              <a:rPr lang="en" sz="700">
                <a:solidFill>
                  <a:srgbClr val="9E9E9E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700">
              <a:solidFill>
                <a:srgbClr val="9E9E9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25" y="4670825"/>
            <a:ext cx="839776" cy="47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/>
          <p:nvPr/>
        </p:nvSpPr>
        <p:spPr>
          <a:xfrm>
            <a:off x="3299700" y="1400325"/>
            <a:ext cx="2561700" cy="2886000"/>
          </a:xfrm>
          <a:prstGeom prst="roundRect">
            <a:avLst>
              <a:gd name="adj" fmla="val 5402"/>
            </a:avLst>
          </a:prstGeom>
          <a:solidFill>
            <a:srgbClr val="FFFFFF"/>
          </a:solidFill>
          <a:ln>
            <a:noFill/>
          </a:ln>
          <a:effectLst>
            <a:outerShdw blurRad="139700" dist="38100" dir="2700000" sx="99000" sy="99000" algn="tl" rotWithShape="0">
              <a:srgbClr val="071E3C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3434582" y="1684132"/>
            <a:ext cx="1179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4050C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170" name="Google Shape;170;p24"/>
          <p:cNvCxnSpPr/>
          <p:nvPr/>
        </p:nvCxnSpPr>
        <p:spPr>
          <a:xfrm>
            <a:off x="3720443" y="2068817"/>
            <a:ext cx="19092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1" name="Google Shape;17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3154438" y="1633009"/>
            <a:ext cx="581074" cy="2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>
            <a:spLocks noGrp="1"/>
          </p:cNvSpPr>
          <p:nvPr>
            <p:ph type="body" idx="3"/>
          </p:nvPr>
        </p:nvSpPr>
        <p:spPr>
          <a:xfrm>
            <a:off x="3546750" y="2167575"/>
            <a:ext cx="2125200" cy="19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subTitle" idx="4"/>
          </p:nvPr>
        </p:nvSpPr>
        <p:spPr>
          <a:xfrm>
            <a:off x="3613560" y="1487750"/>
            <a:ext cx="20574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Proxima Nova Semibold"/>
              <a:buNone/>
              <a:defRPr sz="1300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6155675" y="1400325"/>
            <a:ext cx="2561700" cy="2886000"/>
          </a:xfrm>
          <a:prstGeom prst="roundRect">
            <a:avLst>
              <a:gd name="adj" fmla="val 5402"/>
            </a:avLst>
          </a:prstGeom>
          <a:solidFill>
            <a:srgbClr val="FFFFFF"/>
          </a:solidFill>
          <a:ln>
            <a:noFill/>
          </a:ln>
          <a:effectLst>
            <a:outerShdw blurRad="139700" dist="38100" dir="2700000" sx="99000" sy="99000" algn="tl" rotWithShape="0">
              <a:srgbClr val="071E3C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6290557" y="1684132"/>
            <a:ext cx="1179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4050C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176" name="Google Shape;176;p24"/>
          <p:cNvCxnSpPr/>
          <p:nvPr/>
        </p:nvCxnSpPr>
        <p:spPr>
          <a:xfrm>
            <a:off x="6576418" y="2068817"/>
            <a:ext cx="19092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7" name="Google Shape;17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6010413" y="1633009"/>
            <a:ext cx="581074" cy="2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>
            <a:spLocks noGrp="1"/>
          </p:cNvSpPr>
          <p:nvPr>
            <p:ph type="body" idx="5"/>
          </p:nvPr>
        </p:nvSpPr>
        <p:spPr>
          <a:xfrm>
            <a:off x="6402725" y="2167575"/>
            <a:ext cx="2125200" cy="19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6"/>
          </p:nvPr>
        </p:nvSpPr>
        <p:spPr>
          <a:xfrm>
            <a:off x="6492845" y="1487750"/>
            <a:ext cx="20574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Proxima Nova Semibold"/>
              <a:buNone/>
              <a:defRPr sz="1300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9191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1979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0025" y="4670825"/>
            <a:ext cx="839776" cy="4726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6181060" y="4814450"/>
            <a:ext cx="2651239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i="0" u="none" strike="noStrike" cap="none" dirty="0">
                <a:solidFill>
                  <a:srgbClr val="D8D8D8"/>
                </a:solidFill>
                <a:latin typeface="Proxima Nova"/>
                <a:ea typeface="Proxima Nova"/>
                <a:cs typeface="Proxima Nova"/>
                <a:sym typeface="Proxima Nova"/>
              </a:rPr>
              <a:t>Medallia</a:t>
            </a:r>
            <a:r>
              <a:rPr lang="en" sz="700" i="0" u="none" strike="noStrike" cap="none" dirty="0">
                <a:solidFill>
                  <a:srgbClr val="D8D8D8"/>
                </a:solidFill>
                <a:latin typeface="Proxima Nova"/>
                <a:ea typeface="Proxima Nova"/>
                <a:cs typeface="Proxima Nova"/>
                <a:sym typeface="Proxima Nova"/>
              </a:rPr>
              <a:t> © Copyright </a:t>
            </a:r>
            <a:r>
              <a:rPr lang="en" sz="700" dirty="0">
                <a:solidFill>
                  <a:srgbClr val="D8D8D8"/>
                </a:solidFill>
                <a:latin typeface="Proxima Nova"/>
                <a:ea typeface="Proxima Nova"/>
                <a:cs typeface="Proxima Nova"/>
                <a:sym typeface="Proxima Nova"/>
              </a:rPr>
              <a:t>2022.</a:t>
            </a:r>
            <a:r>
              <a:rPr lang="en" sz="700" i="0" u="none" strike="noStrike" cap="none" dirty="0">
                <a:solidFill>
                  <a:srgbClr val="D8D8D8"/>
                </a:solidFill>
                <a:latin typeface="Proxima Nova"/>
                <a:ea typeface="Proxima Nova"/>
                <a:cs typeface="Proxima Nova"/>
                <a:sym typeface="Proxima Nova"/>
              </a:rPr>
              <a:t> Confidential.  |  </a:t>
            </a:r>
            <a:fld id="{00000000-1234-1234-1234-123412341234}" type="slidenum">
              <a:rPr lang="en" sz="700">
                <a:solidFill>
                  <a:srgbClr val="D8D8D8"/>
                </a:solidFill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700" dirty="0">
              <a:solidFill>
                <a:srgbClr val="D8D8D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9" r:id="rId2"/>
    <p:sldLayoutId id="2147483691" r:id="rId3"/>
    <p:sldLayoutId id="2147483761" r:id="rId4"/>
    <p:sldLayoutId id="2147483766" r:id="rId5"/>
    <p:sldLayoutId id="2147483769" r:id="rId6"/>
    <p:sldLayoutId id="2147483770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457200" marR="0" lvl="0" indent="-45720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brucehardie.com/notes/004/" TargetMode="External"/><Relationship Id="rId13" Type="http://schemas.openxmlformats.org/officeDocument/2006/relationships/hyperlink" Target="https://medium.com/tradecraft-traction/4-mistakes-to-avoid-when-calculating-ltv-1ade13f90ec9" TargetMode="External"/><Relationship Id="rId18" Type="http://schemas.openxmlformats.org/officeDocument/2006/relationships/hyperlink" Target="http://brucehardie.com/papers/018/fader_et_al_mksc_05.pdf" TargetMode="External"/><Relationship Id="rId3" Type="http://schemas.openxmlformats.org/officeDocument/2006/relationships/image" Target="../media/image22.png"/><Relationship Id="rId7" Type="http://schemas.openxmlformats.org/officeDocument/2006/relationships/hyperlink" Target="http://www.brucehardie.com/papers/020/fader_et_al_mksc_10.pdf" TargetMode="External"/><Relationship Id="rId12" Type="http://schemas.openxmlformats.org/officeDocument/2006/relationships/hyperlink" Target="https://www.arcalea.com/blog/calculating-lifetime-value-ltv" TargetMode="External"/><Relationship Id="rId17" Type="http://schemas.openxmlformats.org/officeDocument/2006/relationships/hyperlink" Target="https://blog.fusebill.com/2014/08/12/customer-lifetime-value" TargetMode="External"/><Relationship Id="rId2" Type="http://schemas.openxmlformats.org/officeDocument/2006/relationships/notesSlide" Target="../notesSlides/notesSlide18.xml"/><Relationship Id="rId16" Type="http://schemas.openxmlformats.org/officeDocument/2006/relationships/hyperlink" Target="https://www.business2community.com/customer-experience/4-ways-to-measure-the-lifetime-value-of-your-customers-02338898" TargetMode="External"/><Relationship Id="rId20" Type="http://schemas.openxmlformats.org/officeDocument/2006/relationships/hyperlink" Target="https://boostedml.com/2018/11/when-should-you-use-non-parametric-parametric-and-semi-parametric-survival-analysis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brucehardie.com/papers/rfm_clv_2005-02-16.pdf" TargetMode="External"/><Relationship Id="rId11" Type="http://schemas.openxmlformats.org/officeDocument/2006/relationships/hyperlink" Target="https://www.linkedin.com/pulse/customer-lifetime-value-ltv-part-3-common-mistakes-risks-reynolds/" TargetMode="External"/><Relationship Id="rId5" Type="http://schemas.openxmlformats.org/officeDocument/2006/relationships/hyperlink" Target="http://github.com/tikhonova" TargetMode="External"/><Relationship Id="rId15" Type="http://schemas.openxmlformats.org/officeDocument/2006/relationships/hyperlink" Target="https://en.wikipedia.org/wiki/Buy_Till_you_Die" TargetMode="External"/><Relationship Id="rId10" Type="http://schemas.openxmlformats.org/officeDocument/2006/relationships/hyperlink" Target="http://cdn.oreillystatic.com/en/assets/1/event/85/Case%20Study_%20What_s%20a%20Customer%20Worth_%20Presentation.pdf" TargetMode="External"/><Relationship Id="rId19" Type="http://schemas.openxmlformats.org/officeDocument/2006/relationships/hyperlink" Target="https://lifelines.readthedocs.io/en/latest/Survival%20Analysis%20intro.html" TargetMode="External"/><Relationship Id="rId4" Type="http://schemas.microsoft.com/office/2007/relationships/hdphoto" Target="../media/hdphoto1.wdp"/><Relationship Id="rId9" Type="http://schemas.openxmlformats.org/officeDocument/2006/relationships/hyperlink" Target="https://www.youtube.com/watch?v=guj2gVEEx4s" TargetMode="External"/><Relationship Id="rId14" Type="http://schemas.openxmlformats.org/officeDocument/2006/relationships/hyperlink" Target="https://github.com/CamDavidsonPilon/lifetime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khonova" TargetMode="External"/><Relationship Id="rId2" Type="http://schemas.openxmlformats.org/officeDocument/2006/relationships/hyperlink" Target="mailto:ttikhonova@medallia.com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hyperlink" Target="http://linkedin.com/in/tatianatikhonov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5"/>
          <p:cNvSpPr txBox="1">
            <a:spLocks noGrp="1"/>
          </p:cNvSpPr>
          <p:nvPr>
            <p:ph type="title"/>
          </p:nvPr>
        </p:nvSpPr>
        <p:spPr>
          <a:xfrm>
            <a:off x="396825" y="1943120"/>
            <a:ext cx="52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Customer Lifetime Value’s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Review of a Lifetime</a:t>
            </a: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98" name="Google Shape;298;p55"/>
          <p:cNvSpPr txBox="1">
            <a:spLocks noGrp="1"/>
          </p:cNvSpPr>
          <p:nvPr>
            <p:ph type="subTitle" idx="1"/>
          </p:nvPr>
        </p:nvSpPr>
        <p:spPr>
          <a:xfrm>
            <a:off x="352185" y="3164752"/>
            <a:ext cx="46488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August 2022</a:t>
            </a:r>
            <a:endParaRPr sz="1400" dirty="0"/>
          </a:p>
        </p:txBody>
      </p:sp>
      <p:grpSp>
        <p:nvGrpSpPr>
          <p:cNvPr id="300" name="Google Shape;300;p55"/>
          <p:cNvGrpSpPr/>
          <p:nvPr/>
        </p:nvGrpSpPr>
        <p:grpSpPr>
          <a:xfrm>
            <a:off x="5490522" y="1274787"/>
            <a:ext cx="4056144" cy="3950389"/>
            <a:chOff x="1332925" y="311700"/>
            <a:chExt cx="4584250" cy="4464725"/>
          </a:xfrm>
        </p:grpSpPr>
        <p:pic>
          <p:nvPicPr>
            <p:cNvPr id="301" name="Google Shape;301;p55"/>
            <p:cNvPicPr preferRelativeResize="0"/>
            <p:nvPr/>
          </p:nvPicPr>
          <p:blipFill rotWithShape="1">
            <a:blip r:embed="rId3">
              <a:alphaModFix/>
            </a:blip>
            <a:srcRect l="41163" t="9477" r="7922"/>
            <a:stretch/>
          </p:blipFill>
          <p:spPr>
            <a:xfrm>
              <a:off x="2356625" y="311700"/>
              <a:ext cx="2735100" cy="2721000"/>
            </a:xfrm>
            <a:prstGeom prst="diamond">
              <a:avLst/>
            </a:prstGeom>
            <a:noFill/>
            <a:ln>
              <a:noFill/>
            </a:ln>
          </p:spPr>
        </p:pic>
        <p:pic>
          <p:nvPicPr>
            <p:cNvPr id="302" name="Google Shape;302;p55"/>
            <p:cNvPicPr preferRelativeResize="0"/>
            <p:nvPr/>
          </p:nvPicPr>
          <p:blipFill rotWithShape="1">
            <a:blip r:embed="rId4">
              <a:alphaModFix/>
            </a:blip>
            <a:srcRect l="6027" r="36348" b="645"/>
            <a:stretch/>
          </p:blipFill>
          <p:spPr>
            <a:xfrm flipH="1">
              <a:off x="1332925" y="2018450"/>
              <a:ext cx="2278800" cy="2275500"/>
            </a:xfrm>
            <a:prstGeom prst="diamond">
              <a:avLst/>
            </a:prstGeom>
            <a:noFill/>
            <a:ln>
              <a:noFill/>
            </a:ln>
          </p:spPr>
        </p:pic>
        <p:pic>
          <p:nvPicPr>
            <p:cNvPr id="303" name="Google Shape;303;p55"/>
            <p:cNvPicPr preferRelativeResize="0"/>
            <p:nvPr/>
          </p:nvPicPr>
          <p:blipFill rotWithShape="1">
            <a:blip r:embed="rId5">
              <a:alphaModFix/>
            </a:blip>
            <a:srcRect l="37447" r="12192" b="9165"/>
            <a:stretch/>
          </p:blipFill>
          <p:spPr>
            <a:xfrm>
              <a:off x="3463175" y="2269625"/>
              <a:ext cx="2454000" cy="2506800"/>
            </a:xfrm>
            <a:prstGeom prst="diamond">
              <a:avLst/>
            </a:prstGeom>
            <a:noFill/>
            <a:ln>
              <a:noFill/>
            </a:ln>
          </p:spPr>
        </p:pic>
      </p:grpSp>
      <p:sp>
        <p:nvSpPr>
          <p:cNvPr id="9" name="Google Shape;299;p55">
            <a:extLst>
              <a:ext uri="{FF2B5EF4-FFF2-40B4-BE49-F238E27FC236}">
                <a16:creationId xmlns:a16="http://schemas.microsoft.com/office/drawing/2014/main" id="{BEA0883D-9D8C-4AAD-857F-B2D19624CCE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43381" y="4566466"/>
            <a:ext cx="353001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1400" b="1" dirty="0">
                <a:latin typeface="Proxima Nova" panose="020B0604020202020204" charset="0"/>
              </a:rPr>
              <a:t>Tatiana Tikhonova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400" dirty="0">
                <a:latin typeface="Proxima Nova" panose="020B0604020202020204" charset="0"/>
              </a:rPr>
              <a:t>Data Scientist, Sense360 by Medallia</a:t>
            </a:r>
            <a:endParaRPr sz="1400" dirty="0">
              <a:latin typeface="Proxima Nova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27DA6-B3E5-B3DB-C450-CC09A1A7D0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39" y="4048285"/>
            <a:ext cx="840848" cy="97298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64;p65">
            <a:extLst>
              <a:ext uri="{FF2B5EF4-FFF2-40B4-BE49-F238E27FC236}">
                <a16:creationId xmlns:a16="http://schemas.microsoft.com/office/drawing/2014/main" id="{288DF93D-5EB6-C5E3-32B7-4ADAAA1ACB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713" y="2210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solidFill>
                  <a:schemeClr val="accent3"/>
                </a:solidFill>
                <a:latin typeface="+mj-lt"/>
              </a:rPr>
              <a:t>Incorrect base inputs + lack of segmentation</a:t>
            </a:r>
            <a:endParaRPr sz="242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5A1B4-8308-6706-037F-2C8E50AE9243}"/>
              </a:ext>
            </a:extLst>
          </p:cNvPr>
          <p:cNvSpPr txBox="1"/>
          <p:nvPr/>
        </p:nvSpPr>
        <p:spPr>
          <a:xfrm>
            <a:off x="7729149" y="4075010"/>
            <a:ext cx="16032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Credit: Roberto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Medri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C27E9-09C9-924A-0939-54D6D1E5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32" y="1694631"/>
            <a:ext cx="3387215" cy="22607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489C29-4577-6825-7530-C063DEDE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982" y="1694631"/>
            <a:ext cx="5131064" cy="22607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1510418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32C5D-7FC9-A95E-A545-9F3D22E6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08" y="201359"/>
            <a:ext cx="8520600" cy="572700"/>
          </a:xfrm>
        </p:spPr>
        <p:txBody>
          <a:bodyPr/>
          <a:lstStyle/>
          <a:p>
            <a:r>
              <a:rPr lang="en-US" dirty="0">
                <a:latin typeface="+mj-lt"/>
              </a:rPr>
              <a:t>OVERstating Projected Lifetime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490E1-17C6-E202-41B9-1E6ED8675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8653" y="1311114"/>
            <a:ext cx="6375347" cy="3416400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sz="1800" dirty="0">
                <a:latin typeface="+mn-lt"/>
              </a:rPr>
              <a:t>Hard to estimate customer lifetime when you are a startup </a:t>
            </a:r>
            <a:r>
              <a:rPr lang="en-US" sz="1800" dirty="0">
                <a:latin typeface="+mn-lt"/>
                <a:sym typeface="Wingdings" panose="05000000000000000000" pitchFamily="2" charset="2"/>
              </a:rPr>
              <a:t> OK to guess but keep it reasonable</a:t>
            </a:r>
            <a:endParaRPr lang="en-US" sz="1800" dirty="0">
              <a:latin typeface="+mn-lt"/>
            </a:endParaRPr>
          </a:p>
        </p:txBody>
      </p:sp>
      <p:pic>
        <p:nvPicPr>
          <p:cNvPr id="4" name="Google Shape;1373;p104">
            <a:extLst>
              <a:ext uri="{FF2B5EF4-FFF2-40B4-BE49-F238E27FC236}">
                <a16:creationId xmlns:a16="http://schemas.microsoft.com/office/drawing/2014/main" id="{CBD7FB12-6D48-B85F-27C5-0CD44AF8F85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908"/>
          <a:stretch/>
        </p:blipFill>
        <p:spPr>
          <a:xfrm>
            <a:off x="0" y="2385225"/>
            <a:ext cx="5122425" cy="275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911470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"/>
          <p:cNvSpPr txBox="1"/>
          <p:nvPr/>
        </p:nvSpPr>
        <p:spPr>
          <a:xfrm>
            <a:off x="59635" y="819595"/>
            <a:ext cx="3896139" cy="350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2000"/>
            </a:pPr>
            <a:endParaRPr dirty="0">
              <a:solidFill>
                <a:schemeClr val="bg2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0B59CC-9CED-B303-BDF8-D3AB29E27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478" y="165092"/>
            <a:ext cx="8520600" cy="572700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UNDERstating Projected Lifetime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CD8CE-593F-FA44-F6AC-6AEC44E8FB32}"/>
              </a:ext>
            </a:extLst>
          </p:cNvPr>
          <p:cNvSpPr txBox="1"/>
          <p:nvPr/>
        </p:nvSpPr>
        <p:spPr>
          <a:xfrm>
            <a:off x="3228547" y="4190779"/>
            <a:ext cx="25994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Credit: Python ‘lifelines’ documentation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E68D89-4C92-9FF4-DA4F-D45A75F72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5" y="952721"/>
            <a:ext cx="5684927" cy="327291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56B2997-78DB-5BA2-771C-A211AED829DE}"/>
              </a:ext>
            </a:extLst>
          </p:cNvPr>
          <p:cNvSpPr txBox="1">
            <a:spLocks/>
          </p:cNvSpPr>
          <p:nvPr/>
        </p:nvSpPr>
        <p:spPr>
          <a:xfrm>
            <a:off x="5645727" y="1315783"/>
            <a:ext cx="3498273" cy="254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+mn-lt"/>
              </a:rPr>
              <a:t>Using 1/Churn estimation and considering everybody churned as of now, can both lead to a huge understatement.</a:t>
            </a:r>
          </a:p>
        </p:txBody>
      </p:sp>
    </p:spTree>
    <p:extLst>
      <p:ext uri="{BB962C8B-B14F-4D97-AF65-F5344CB8AC3E}">
        <p14:creationId xmlns:p14="http://schemas.microsoft.com/office/powerpoint/2010/main" val="418946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"/>
          <p:cNvSpPr txBox="1"/>
          <p:nvPr/>
        </p:nvSpPr>
        <p:spPr>
          <a:xfrm>
            <a:off x="59635" y="819595"/>
            <a:ext cx="3896139" cy="350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2000"/>
            </a:pPr>
            <a:endParaRPr dirty="0">
              <a:solidFill>
                <a:schemeClr val="bg2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0B59CC-9CED-B303-BDF8-D3AB29E27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08" y="131960"/>
            <a:ext cx="8520600" cy="572700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Survival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5D4EB3-39E3-E7FC-5777-58B07576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142" y="114471"/>
            <a:ext cx="5163167" cy="18251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74EEBF-07EE-EE9B-2B51-BE8297359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08" y="1245307"/>
            <a:ext cx="4654119" cy="3459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045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 txBox="1"/>
          <p:nvPr/>
        </p:nvSpPr>
        <p:spPr>
          <a:xfrm>
            <a:off x="198810" y="-290841"/>
            <a:ext cx="8513506" cy="1289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rgbClr val="C00000"/>
              </a:buClr>
              <a:buSzPts val="4400"/>
            </a:pPr>
            <a:r>
              <a:rPr lang="en-US" sz="2400" dirty="0">
                <a:solidFill>
                  <a:schemeClr val="bg2"/>
                </a:solidFill>
                <a:latin typeface="+mj-lt"/>
              </a:rPr>
              <a:t>Probabilistic model: Survival Analysis</a:t>
            </a:r>
            <a:endParaRPr sz="24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05470-0822-3CF9-E5AA-C7A69A25F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10" y="667774"/>
            <a:ext cx="8693404" cy="430320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86"/>
          <p:cNvSpPr/>
          <p:nvPr/>
        </p:nvSpPr>
        <p:spPr>
          <a:xfrm>
            <a:off x="3236181" y="644055"/>
            <a:ext cx="3140765" cy="105702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39700" dist="38100" dir="2700000" sx="99000" sy="99000" algn="tl" rotWithShape="0">
              <a:srgbClr val="071E3C">
                <a:alpha val="26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CLTV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86"/>
          <p:cNvSpPr/>
          <p:nvPr/>
        </p:nvSpPr>
        <p:spPr>
          <a:xfrm>
            <a:off x="1184744" y="2278070"/>
            <a:ext cx="3116911" cy="886549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39700" dist="38100" dir="2700000" sx="99000" sy="99000" algn="tl" rotWithShape="0">
              <a:srgbClr val="071E3C">
                <a:alpha val="26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Contractual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  <a:latin typeface="Proxima Nova Semibold"/>
                <a:ea typeface="Calibri"/>
                <a:cs typeface="Calibri"/>
                <a:sym typeface="Proxima Nova Semibold"/>
              </a:rPr>
              <a:t>(observe time of churn)</a:t>
            </a:r>
            <a:endParaRPr lang="en-US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9" name="Google Shape;1049;p86"/>
          <p:cNvCxnSpPr>
            <a:cxnSpLocks/>
            <a:stCxn id="1046" idx="2"/>
          </p:cNvCxnSpPr>
          <p:nvPr/>
        </p:nvCxnSpPr>
        <p:spPr>
          <a:xfrm>
            <a:off x="4806564" y="1701083"/>
            <a:ext cx="0" cy="30344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0" name="Google Shape;1050;p86"/>
          <p:cNvCxnSpPr>
            <a:cxnSpLocks/>
            <a:stCxn id="1047" idx="0"/>
          </p:cNvCxnSpPr>
          <p:nvPr/>
        </p:nvCxnSpPr>
        <p:spPr>
          <a:xfrm rot="5400000" flipH="1" flipV="1">
            <a:off x="4693095" y="328175"/>
            <a:ext cx="12700" cy="3899791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1047;p86">
            <a:extLst>
              <a:ext uri="{FF2B5EF4-FFF2-40B4-BE49-F238E27FC236}">
                <a16:creationId xmlns:a16="http://schemas.microsoft.com/office/drawing/2014/main" id="{366841A3-EB50-6ADC-013A-95619BD8D184}"/>
              </a:ext>
            </a:extLst>
          </p:cNvPr>
          <p:cNvSpPr/>
          <p:nvPr/>
        </p:nvSpPr>
        <p:spPr>
          <a:xfrm>
            <a:off x="5010647" y="2284421"/>
            <a:ext cx="3116911" cy="886549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39700" dist="38100" dir="2700000" sx="99000" sy="99000" algn="tl" rotWithShape="0">
              <a:srgbClr val="071E3C">
                <a:alpha val="26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Non-Contractual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  <a:latin typeface="Proxima Nova Semibold"/>
                <a:ea typeface="Calibri"/>
                <a:cs typeface="Calibri"/>
                <a:sym typeface="Proxima Nova Semibold"/>
              </a:rPr>
              <a:t>(time of churn is unobserved:</a:t>
            </a:r>
          </a:p>
          <a:p>
            <a:pPr algn="ctr"/>
            <a:r>
              <a:rPr lang="en-US" dirty="0">
                <a:solidFill>
                  <a:schemeClr val="accent3"/>
                </a:solidFill>
                <a:latin typeface="Proxima Nova Semibold"/>
                <a:ea typeface="Calibri"/>
                <a:cs typeface="Calibri"/>
                <a:sym typeface="Proxima Nova Semibold"/>
              </a:rPr>
              <a:t>client gone or taking a break?)</a:t>
            </a:r>
            <a:endParaRPr lang="en-US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D9B680-BE3D-6E63-E51B-5A50759F6CAE}"/>
              </a:ext>
            </a:extLst>
          </p:cNvPr>
          <p:cNvSpPr txBox="1"/>
          <p:nvPr/>
        </p:nvSpPr>
        <p:spPr>
          <a:xfrm>
            <a:off x="5919746" y="3585045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+mn-lt"/>
            </a:endParaRPr>
          </a:p>
        </p:txBody>
      </p:sp>
      <p:pic>
        <p:nvPicPr>
          <p:cNvPr id="3074" name="Picture 2" descr="We Were On A Break!!! GIF - Friends Ross Geller We Were On A Break -  Discover &amp; Share GIFs">
            <a:extLst>
              <a:ext uri="{FF2B5EF4-FFF2-40B4-BE49-F238E27FC236}">
                <a16:creationId xmlns:a16="http://schemas.microsoft.com/office/drawing/2014/main" id="{E12A40F1-02FD-53AF-EF8C-C61487D3A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05" y="3372377"/>
            <a:ext cx="2611672" cy="15461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64;p65">
            <a:extLst>
              <a:ext uri="{FF2B5EF4-FFF2-40B4-BE49-F238E27FC236}">
                <a16:creationId xmlns:a16="http://schemas.microsoft.com/office/drawing/2014/main" id="{288DF93D-5EB6-C5E3-32B7-4ADAAA1ACB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717" y="2026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dirty="0">
                <a:solidFill>
                  <a:schemeClr val="accent3"/>
                </a:solidFill>
                <a:latin typeface="+mj-lt"/>
              </a:rPr>
              <a:t>Non-Contractual: main challenges</a:t>
            </a:r>
            <a:endParaRPr sz="242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5A1B4-8308-6706-037F-2C8E50AE9243}"/>
              </a:ext>
            </a:extLst>
          </p:cNvPr>
          <p:cNvSpPr txBox="1"/>
          <p:nvPr/>
        </p:nvSpPr>
        <p:spPr>
          <a:xfrm>
            <a:off x="7741348" y="3624699"/>
            <a:ext cx="28053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Credit: Peter Fader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D9AF0-CA5F-FEA6-187B-E9C9682D3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593104"/>
            <a:ext cx="5032164" cy="2695475"/>
          </a:xfrm>
        </p:spPr>
        <p:txBody>
          <a:bodyPr>
            <a:noAutofit/>
          </a:bodyPr>
          <a:lstStyle/>
          <a:p>
            <a:r>
              <a:rPr lang="en-US" sz="1800" dirty="0">
                <a:latin typeface="+mn-lt"/>
              </a:rPr>
              <a:t>Non-observable purchasing rate</a:t>
            </a:r>
          </a:p>
          <a:p>
            <a:r>
              <a:rPr lang="en-US" sz="1800" dirty="0">
                <a:latin typeface="+mn-lt"/>
              </a:rPr>
              <a:t>Hard to understand when churned</a:t>
            </a:r>
          </a:p>
          <a:p>
            <a:r>
              <a:rPr lang="en-US" sz="1800" dirty="0">
                <a:latin typeface="+mn-lt"/>
              </a:rPr>
              <a:t>Purchasing rate &amp; dropout propensity vary</a:t>
            </a:r>
          </a:p>
          <a:p>
            <a:pPr marL="139700" indent="0">
              <a:buNone/>
            </a:pPr>
            <a:endParaRPr lang="en-US" sz="1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30423-6D78-2A0C-2DC6-0A5BE2DC7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380" y="1100013"/>
            <a:ext cx="4072456" cy="23401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7207726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9D6FDF-BF2B-E428-18D2-4FB62AAC279E}"/>
              </a:ext>
            </a:extLst>
          </p:cNvPr>
          <p:cNvCxnSpPr>
            <a:cxnSpLocks/>
          </p:cNvCxnSpPr>
          <p:nvPr/>
        </p:nvCxnSpPr>
        <p:spPr>
          <a:xfrm>
            <a:off x="611828" y="1627708"/>
            <a:ext cx="399937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106F705-3411-C34A-566D-9D6FACCB5B8C}"/>
              </a:ext>
            </a:extLst>
          </p:cNvPr>
          <p:cNvCxnSpPr>
            <a:cxnSpLocks/>
          </p:cNvCxnSpPr>
          <p:nvPr/>
        </p:nvCxnSpPr>
        <p:spPr>
          <a:xfrm flipV="1">
            <a:off x="611828" y="2128175"/>
            <a:ext cx="3960172" cy="435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AF5F525-4D75-5B8D-0047-29BD3D0543A9}"/>
              </a:ext>
            </a:extLst>
          </p:cNvPr>
          <p:cNvSpPr txBox="1">
            <a:spLocks/>
          </p:cNvSpPr>
          <p:nvPr/>
        </p:nvSpPr>
        <p:spPr>
          <a:xfrm>
            <a:off x="19411" y="1384078"/>
            <a:ext cx="642297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sz="1800" dirty="0">
                <a:solidFill>
                  <a:schemeClr val="bg2">
                    <a:lumMod val="90000"/>
                    <a:lumOff val="10000"/>
                  </a:schemeClr>
                </a:solidFill>
                <a:latin typeface="+mn-lt"/>
              </a:rPr>
              <a:t> #1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EA8C1C-8285-015E-7168-397473011168}"/>
              </a:ext>
            </a:extLst>
          </p:cNvPr>
          <p:cNvSpPr txBox="1"/>
          <p:nvPr/>
        </p:nvSpPr>
        <p:spPr>
          <a:xfrm>
            <a:off x="0" y="1945456"/>
            <a:ext cx="673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sz="1800" dirty="0">
                <a:solidFill>
                  <a:schemeClr val="bg2">
                    <a:lumMod val="90000"/>
                    <a:lumOff val="10000"/>
                  </a:schemeClr>
                </a:solidFill>
                <a:latin typeface="+mn-lt"/>
              </a:rPr>
              <a:t> #2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6815852-BFD5-30A6-587C-5D4F04761412}"/>
              </a:ext>
            </a:extLst>
          </p:cNvPr>
          <p:cNvCxnSpPr>
            <a:cxnSpLocks/>
          </p:cNvCxnSpPr>
          <p:nvPr/>
        </p:nvCxnSpPr>
        <p:spPr>
          <a:xfrm>
            <a:off x="3927113" y="1593818"/>
            <a:ext cx="0" cy="6587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FACDBD2-79E3-7616-2773-B93DDE1FD02E}"/>
              </a:ext>
            </a:extLst>
          </p:cNvPr>
          <p:cNvSpPr txBox="1">
            <a:spLocks/>
          </p:cNvSpPr>
          <p:nvPr/>
        </p:nvSpPr>
        <p:spPr>
          <a:xfrm>
            <a:off x="3406119" y="1215875"/>
            <a:ext cx="1041988" cy="441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sz="1800" dirty="0">
                <a:solidFill>
                  <a:schemeClr val="bg2"/>
                </a:solidFill>
                <a:latin typeface="+mn-lt"/>
              </a:rPr>
              <a:t>today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80CB9D6-07C3-3C91-5C4C-3EFD439E8B9E}"/>
              </a:ext>
            </a:extLst>
          </p:cNvPr>
          <p:cNvSpPr txBox="1">
            <a:spLocks/>
          </p:cNvSpPr>
          <p:nvPr/>
        </p:nvSpPr>
        <p:spPr>
          <a:xfrm>
            <a:off x="364178" y="2321576"/>
            <a:ext cx="3286125" cy="587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Char char="-"/>
            </a:pPr>
            <a:endParaRPr lang="en-US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F9BAD-3FEC-870A-D52B-EFDC525A9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11" y="237256"/>
            <a:ext cx="4980300" cy="3416400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sz="2400" dirty="0">
                <a:latin typeface="+mj-lt"/>
              </a:rPr>
              <a:t>Whose LTV is likely higher?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F214FD6-A94F-76CD-B942-880FD768FDB6}"/>
              </a:ext>
            </a:extLst>
          </p:cNvPr>
          <p:cNvSpPr txBox="1">
            <a:spLocks/>
          </p:cNvSpPr>
          <p:nvPr/>
        </p:nvSpPr>
        <p:spPr>
          <a:xfrm>
            <a:off x="4611204" y="2793988"/>
            <a:ext cx="4376531" cy="1314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i="1" dirty="0">
                <a:latin typeface="+mn-lt"/>
              </a:rPr>
              <a:t>For low frequency customers, there is an almost linear relationship between recency and [expected transactions]. However, this relationship becomes highly nonlinear for high frequency customers.</a:t>
            </a:r>
          </a:p>
          <a:p>
            <a:pPr marL="139700" indent="0">
              <a:buNone/>
            </a:pPr>
            <a:r>
              <a:rPr lang="en-US" i="1" dirty="0">
                <a:latin typeface="+mn-lt"/>
              </a:rPr>
              <a:t>	- Peter Fader/Bruce Hardie/Ka Lok Lee</a:t>
            </a:r>
          </a:p>
        </p:txBody>
      </p:sp>
      <p:sp>
        <p:nvSpPr>
          <p:cNvPr id="38" name="Google Shape;513;p78">
            <a:extLst>
              <a:ext uri="{FF2B5EF4-FFF2-40B4-BE49-F238E27FC236}">
                <a16:creationId xmlns:a16="http://schemas.microsoft.com/office/drawing/2014/main" id="{7A13AC9B-81EB-6918-1FB8-1E1D10FD07E6}"/>
              </a:ext>
            </a:extLst>
          </p:cNvPr>
          <p:cNvSpPr txBox="1"/>
          <p:nvPr/>
        </p:nvSpPr>
        <p:spPr>
          <a:xfrm>
            <a:off x="4201042" y="2366570"/>
            <a:ext cx="5712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 dirty="0">
                <a:solidFill>
                  <a:srgbClr val="EAEAEA"/>
                </a:solidFill>
              </a:rPr>
              <a:t>“</a:t>
            </a:r>
            <a:endParaRPr sz="8600" b="1" dirty="0">
              <a:solidFill>
                <a:srgbClr val="EAEAEA"/>
              </a:solidFill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395DECF-1434-DB91-9E45-9D4EF555FAA0}"/>
              </a:ext>
            </a:extLst>
          </p:cNvPr>
          <p:cNvSpPr txBox="1">
            <a:spLocks/>
          </p:cNvSpPr>
          <p:nvPr/>
        </p:nvSpPr>
        <p:spPr>
          <a:xfrm>
            <a:off x="5091778" y="2290495"/>
            <a:ext cx="4376531" cy="817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sz="1800" dirty="0">
                <a:latin typeface="+mn-lt"/>
              </a:rPr>
              <a:t>Increasing Frequency Paradox</a:t>
            </a:r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4395C2F7-DD68-F3A4-5FFB-A62E6CDDDBC6}"/>
              </a:ext>
            </a:extLst>
          </p:cNvPr>
          <p:cNvSpPr/>
          <p:nvPr/>
        </p:nvSpPr>
        <p:spPr>
          <a:xfrm>
            <a:off x="661708" y="1437648"/>
            <a:ext cx="389254" cy="404366"/>
          </a:xfrm>
          <a:prstGeom prst="mathMultiply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/>
                </a:solidFill>
              </a:ln>
              <a:noFill/>
            </a:endParaRPr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0653D1AB-1FF8-A2D2-BB03-6F5E8AC217DF}"/>
              </a:ext>
            </a:extLst>
          </p:cNvPr>
          <p:cNvSpPr/>
          <p:nvPr/>
        </p:nvSpPr>
        <p:spPr>
          <a:xfrm>
            <a:off x="1077277" y="1436711"/>
            <a:ext cx="389254" cy="404366"/>
          </a:xfrm>
          <a:prstGeom prst="mathMultiply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/>
                </a:solidFill>
              </a:ln>
              <a:noFill/>
            </a:endParaRPr>
          </a:p>
        </p:txBody>
      </p:sp>
      <p:sp>
        <p:nvSpPr>
          <p:cNvPr id="43" name="Multiplication Sign 42">
            <a:extLst>
              <a:ext uri="{FF2B5EF4-FFF2-40B4-BE49-F238E27FC236}">
                <a16:creationId xmlns:a16="http://schemas.microsoft.com/office/drawing/2014/main" id="{2096E6BB-C777-D43D-15CF-D89D8B2EE2FD}"/>
              </a:ext>
            </a:extLst>
          </p:cNvPr>
          <p:cNvSpPr/>
          <p:nvPr/>
        </p:nvSpPr>
        <p:spPr>
          <a:xfrm>
            <a:off x="1939109" y="1436711"/>
            <a:ext cx="389254" cy="404366"/>
          </a:xfrm>
          <a:prstGeom prst="mathMultiply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/>
                </a:solidFill>
              </a:ln>
              <a:noFill/>
            </a:endParaRPr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B81D8B2B-C576-FAAA-9536-3CF6D9500DE2}"/>
              </a:ext>
            </a:extLst>
          </p:cNvPr>
          <p:cNvSpPr/>
          <p:nvPr/>
        </p:nvSpPr>
        <p:spPr>
          <a:xfrm>
            <a:off x="2363832" y="1436711"/>
            <a:ext cx="389254" cy="404366"/>
          </a:xfrm>
          <a:prstGeom prst="mathMultiply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/>
                </a:solidFill>
              </a:ln>
              <a:noFill/>
            </a:endParaRPr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1D7E4A1F-2EE5-826B-BEB9-08D3152EE4B4}"/>
              </a:ext>
            </a:extLst>
          </p:cNvPr>
          <p:cNvSpPr/>
          <p:nvPr/>
        </p:nvSpPr>
        <p:spPr>
          <a:xfrm>
            <a:off x="662866" y="1910422"/>
            <a:ext cx="389254" cy="404366"/>
          </a:xfrm>
          <a:prstGeom prst="mathMultiply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/>
                </a:solidFill>
              </a:ln>
              <a:noFill/>
            </a:endParaRPr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3C78B1A6-5679-2C34-48DC-82A0CF7281E3}"/>
              </a:ext>
            </a:extLst>
          </p:cNvPr>
          <p:cNvSpPr/>
          <p:nvPr/>
        </p:nvSpPr>
        <p:spPr>
          <a:xfrm>
            <a:off x="2109611" y="1917210"/>
            <a:ext cx="389254" cy="404366"/>
          </a:xfrm>
          <a:prstGeom prst="mathMultiply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/>
                </a:solidFill>
              </a:ln>
              <a:noFill/>
            </a:endParaRPr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2907C48E-639E-00BF-B53D-406FC6096BB9}"/>
              </a:ext>
            </a:extLst>
          </p:cNvPr>
          <p:cNvSpPr/>
          <p:nvPr/>
        </p:nvSpPr>
        <p:spPr>
          <a:xfrm>
            <a:off x="1524319" y="1437644"/>
            <a:ext cx="389254" cy="404366"/>
          </a:xfrm>
          <a:prstGeom prst="mathMultiply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2895632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64;p65">
            <a:extLst>
              <a:ext uri="{FF2B5EF4-FFF2-40B4-BE49-F238E27FC236}">
                <a16:creationId xmlns:a16="http://schemas.microsoft.com/office/drawing/2014/main" id="{288DF93D-5EB6-C5E3-32B7-4ADAAA1ACB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466" y="2205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solidFill>
                  <a:schemeClr val="accent3"/>
                </a:solidFill>
                <a:latin typeface="+mj-lt"/>
              </a:rPr>
              <a:t>Buy ‘Till You Die</a:t>
            </a:r>
            <a:endParaRPr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5A1B4-8308-6706-037F-2C8E50AE9243}"/>
              </a:ext>
            </a:extLst>
          </p:cNvPr>
          <p:cNvSpPr txBox="1"/>
          <p:nvPr/>
        </p:nvSpPr>
        <p:spPr>
          <a:xfrm>
            <a:off x="7352156" y="2663836"/>
            <a:ext cx="28053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Credit: Fader/Hardie/Lee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A20CD4-29FA-9E1F-9682-55C178FB3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99" y="1506513"/>
            <a:ext cx="6375347" cy="3416400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sz="1800" dirty="0">
                <a:latin typeface="+mn-lt"/>
              </a:rPr>
              <a:t>- Pareto / Negative Binomial Distribution, 1987</a:t>
            </a:r>
          </a:p>
          <a:p>
            <a:pPr>
              <a:buFontTx/>
              <a:buChar char="-"/>
            </a:pPr>
            <a:endParaRPr lang="en-US" sz="1800" dirty="0">
              <a:latin typeface="+mn-lt"/>
            </a:endParaRPr>
          </a:p>
          <a:p>
            <a:pPr marL="139700" indent="0">
              <a:buNone/>
            </a:pPr>
            <a:endParaRPr lang="en-US" sz="1800" dirty="0">
              <a:latin typeface="+mn-lt"/>
            </a:endParaRPr>
          </a:p>
          <a:p>
            <a:pPr marL="139700" indent="0">
              <a:buNone/>
            </a:pPr>
            <a:r>
              <a:rPr lang="en-US" sz="1800" dirty="0">
                <a:latin typeface="+mn-lt"/>
              </a:rPr>
              <a:t>- Beta Geometric / Negative Binomial Distribution, 2005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19FAA8-7B6F-225D-8768-813FBB8B2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762" y="220587"/>
            <a:ext cx="3037772" cy="244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0262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513EF5-D940-2944-5A45-A719E86F23F1}"/>
              </a:ext>
            </a:extLst>
          </p:cNvPr>
          <p:cNvSpPr txBox="1"/>
          <p:nvPr/>
        </p:nvSpPr>
        <p:spPr>
          <a:xfrm>
            <a:off x="4083302" y="2317834"/>
            <a:ext cx="16032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Credit: Roberto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Medri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7BF20-0A04-DAD6-1DA6-8735E0363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02" y="317345"/>
            <a:ext cx="4896232" cy="1457212"/>
          </a:xfrm>
          <a:prstGeom prst="rect">
            <a:avLst/>
          </a:prstGeom>
        </p:spPr>
      </p:pic>
      <p:sp>
        <p:nvSpPr>
          <p:cNvPr id="20" name="Google Shape;364;p65">
            <a:extLst>
              <a:ext uri="{FF2B5EF4-FFF2-40B4-BE49-F238E27FC236}">
                <a16:creationId xmlns:a16="http://schemas.microsoft.com/office/drawing/2014/main" id="{B04F8363-0AB4-2854-76BD-B0821657C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466" y="2205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solidFill>
                  <a:schemeClr val="accent3"/>
                </a:solidFill>
                <a:latin typeface="+mj-lt"/>
              </a:rPr>
              <a:t>Etsy’s approach</a:t>
            </a:r>
            <a:endParaRPr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C57E56F-42F0-9E09-4441-1B74B86E6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66" y="2353936"/>
            <a:ext cx="3855800" cy="272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6884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1D555F-CA9A-42E2-B76E-8254C24BD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81" y="415370"/>
            <a:ext cx="1246527" cy="361263"/>
          </a:xfrm>
        </p:spPr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AAA757-054C-49EF-9B01-80EB8B9015D2}"/>
              </a:ext>
            </a:extLst>
          </p:cNvPr>
          <p:cNvSpPr/>
          <p:nvPr/>
        </p:nvSpPr>
        <p:spPr>
          <a:xfrm>
            <a:off x="894115" y="1564878"/>
            <a:ext cx="16973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25">
              <a:buClr>
                <a:srgbClr val="2D2D2D"/>
              </a:buClr>
              <a:buSzPts val="1100"/>
              <a:defRPr/>
            </a:pPr>
            <a:r>
              <a:rPr lang="en-US" sz="1600" b="1" kern="0" dirty="0">
                <a:solidFill>
                  <a:srgbClr val="3D3D3D"/>
                </a:solidFill>
                <a:latin typeface="+mn-lt"/>
                <a:cs typeface="Poppins" pitchFamily="2" charset="77"/>
                <a:sym typeface="Arial"/>
              </a:rPr>
              <a:t>Smartphone Movement Data</a:t>
            </a:r>
            <a:endParaRPr lang="en-US" sz="1600" kern="0" dirty="0">
              <a:solidFill>
                <a:srgbClr val="FFFFFF">
                  <a:lumMod val="65000"/>
                </a:srgbClr>
              </a:solidFill>
              <a:latin typeface="+mn-lt"/>
              <a:ea typeface="맑은 고딕"/>
              <a:cs typeface="Poppins" pitchFamily="2" charset="77"/>
              <a:sym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42BBDE-16BA-45F8-87DF-297389DDA6EE}"/>
              </a:ext>
            </a:extLst>
          </p:cNvPr>
          <p:cNvSpPr/>
          <p:nvPr/>
        </p:nvSpPr>
        <p:spPr>
          <a:xfrm>
            <a:off x="908305" y="2552523"/>
            <a:ext cx="1697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25">
              <a:buClr>
                <a:srgbClr val="2D2D2D"/>
              </a:buClr>
              <a:buSzPts val="1100"/>
              <a:defRPr/>
            </a:pPr>
            <a:r>
              <a:rPr lang="en-US" sz="1600" b="1" kern="0" dirty="0">
                <a:solidFill>
                  <a:srgbClr val="3D3D3D"/>
                </a:solidFill>
                <a:latin typeface="+mn-lt"/>
                <a:cs typeface="Poppins" pitchFamily="2" charset="77"/>
                <a:sym typeface="Arial"/>
              </a:rPr>
              <a:t>Credit/Debit Spend Data</a:t>
            </a:r>
            <a:endParaRPr lang="en-US" sz="1600" kern="0" dirty="0">
              <a:solidFill>
                <a:srgbClr val="FFFFFF">
                  <a:lumMod val="65000"/>
                </a:srgbClr>
              </a:solidFill>
              <a:latin typeface="+mn-lt"/>
              <a:ea typeface="맑은 고딕"/>
              <a:cs typeface="Poppins" pitchFamily="2" charset="77"/>
              <a:sym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79A335C-B07D-4596-BC52-2EA203D89EBD}"/>
              </a:ext>
            </a:extLst>
          </p:cNvPr>
          <p:cNvSpPr/>
          <p:nvPr/>
        </p:nvSpPr>
        <p:spPr>
          <a:xfrm>
            <a:off x="888045" y="3659652"/>
            <a:ext cx="2382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25">
              <a:buClr>
                <a:srgbClr val="2D2D2D"/>
              </a:buClr>
              <a:buSzPts val="1100"/>
              <a:defRPr/>
            </a:pPr>
            <a:r>
              <a:rPr lang="en-US" sz="1600" b="1" kern="0" dirty="0">
                <a:solidFill>
                  <a:srgbClr val="3D3D3D"/>
                </a:solidFill>
                <a:latin typeface="+mn-lt"/>
                <a:cs typeface="Poppins" pitchFamily="2" charset="77"/>
                <a:sym typeface="Arial"/>
              </a:rPr>
              <a:t>Opinion Data</a:t>
            </a:r>
            <a:endParaRPr lang="en-US" sz="1600" kern="0" dirty="0">
              <a:solidFill>
                <a:srgbClr val="FFFFFF">
                  <a:lumMod val="65000"/>
                </a:srgbClr>
              </a:solidFill>
              <a:latin typeface="+mn-lt"/>
              <a:ea typeface="맑은 고딕"/>
              <a:cs typeface="Poppins" pitchFamily="2" charset="77"/>
              <a:sym typeface="Arial"/>
            </a:endParaRPr>
          </a:p>
        </p:txBody>
      </p:sp>
      <p:sp>
        <p:nvSpPr>
          <p:cNvPr id="30" name="Rounded Rectangular Callout 38">
            <a:extLst>
              <a:ext uri="{FF2B5EF4-FFF2-40B4-BE49-F238E27FC236}">
                <a16:creationId xmlns:a16="http://schemas.microsoft.com/office/drawing/2014/main" id="{CC9DA522-B9DA-4A70-ACAC-844C062C9232}"/>
              </a:ext>
            </a:extLst>
          </p:cNvPr>
          <p:cNvSpPr/>
          <p:nvPr/>
        </p:nvSpPr>
        <p:spPr>
          <a:xfrm>
            <a:off x="7929486" y="1774617"/>
            <a:ext cx="818743" cy="750073"/>
          </a:xfrm>
          <a:prstGeom prst="wedgeRoundRectCallout">
            <a:avLst>
              <a:gd name="adj1" fmla="val -15096"/>
              <a:gd name="adj2" fmla="val 9717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Poppins" pitchFamily="2" charset="77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C164744-828C-44AD-B86F-A5166DADA2E5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528066" y="1710894"/>
            <a:ext cx="4942327" cy="334846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247E0E7-B86D-4D4F-999F-F287AB76699F}"/>
              </a:ext>
            </a:extLst>
          </p:cNvPr>
          <p:cNvSpPr txBox="1"/>
          <p:nvPr/>
        </p:nvSpPr>
        <p:spPr>
          <a:xfrm>
            <a:off x="4828763" y="1281131"/>
            <a:ext cx="8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8">
              <a:defRPr/>
            </a:pPr>
            <a:r>
              <a:rPr lang="en-US" sz="800" b="1" dirty="0">
                <a:solidFill>
                  <a:schemeClr val="tx1"/>
                </a:solidFill>
                <a:latin typeface="+mn-lt"/>
                <a:ea typeface="맑은 고딕"/>
                <a:cs typeface="Poppins" pitchFamily="2" charset="77"/>
              </a:rPr>
              <a:t>9:01 AM</a:t>
            </a:r>
          </a:p>
          <a:p>
            <a:pPr defTabSz="914388">
              <a:defRPr/>
            </a:pPr>
            <a:r>
              <a:rPr lang="en-US" sz="800" dirty="0">
                <a:solidFill>
                  <a:srgbClr val="B1B1B1"/>
                </a:solidFill>
                <a:latin typeface="+mn-lt"/>
                <a:ea typeface="맑은 고딕"/>
                <a:cs typeface="Poppins" pitchFamily="2" charset="77"/>
              </a:rPr>
              <a:t>Works out at local gym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6B7EAA-A69B-43FD-8960-02117AB52C7D}"/>
              </a:ext>
            </a:extLst>
          </p:cNvPr>
          <p:cNvSpPr txBox="1"/>
          <p:nvPr/>
        </p:nvSpPr>
        <p:spPr>
          <a:xfrm>
            <a:off x="3994173" y="1570807"/>
            <a:ext cx="715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8">
              <a:defRPr/>
            </a:pPr>
            <a:r>
              <a:rPr lang="en-US" sz="800" b="1" dirty="0">
                <a:solidFill>
                  <a:schemeClr val="tx1"/>
                </a:solidFill>
                <a:latin typeface="+mn-lt"/>
                <a:ea typeface="맑은 고딕"/>
                <a:cs typeface="Poppins" pitchFamily="2" charset="77"/>
              </a:rPr>
              <a:t>8:32 AM</a:t>
            </a:r>
          </a:p>
          <a:p>
            <a:pPr defTabSz="914388">
              <a:defRPr/>
            </a:pPr>
            <a:r>
              <a:rPr lang="en-US" sz="800" dirty="0">
                <a:solidFill>
                  <a:srgbClr val="B1B1B1"/>
                </a:solidFill>
                <a:latin typeface="+mn-lt"/>
                <a:ea typeface="맑은 고딕"/>
                <a:cs typeface="Poppins" pitchFamily="2" charset="77"/>
              </a:rPr>
              <a:t>Breakfast on the run</a:t>
            </a:r>
          </a:p>
          <a:p>
            <a:pPr defTabSz="914388">
              <a:defRPr/>
            </a:pPr>
            <a:r>
              <a:rPr lang="en-US" sz="800" dirty="0">
                <a:solidFill>
                  <a:srgbClr val="B1B1B1"/>
                </a:solidFill>
                <a:latin typeface="+mn-lt"/>
                <a:ea typeface="맑은 고딕"/>
                <a:cs typeface="Poppins" pitchFamily="2" charset="77"/>
              </a:rPr>
              <a:t>$16.99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97D5DE-7DBF-4794-A4B6-9DA9C8F335E7}"/>
              </a:ext>
            </a:extLst>
          </p:cNvPr>
          <p:cNvSpPr txBox="1"/>
          <p:nvPr/>
        </p:nvSpPr>
        <p:spPr>
          <a:xfrm>
            <a:off x="6372209" y="1246938"/>
            <a:ext cx="86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8">
              <a:defRPr/>
            </a:pPr>
            <a:r>
              <a:rPr lang="en-US" sz="800" b="1" dirty="0">
                <a:solidFill>
                  <a:schemeClr val="tx1"/>
                </a:solidFill>
                <a:latin typeface="+mn-lt"/>
                <a:ea typeface="맑은 고딕"/>
                <a:cs typeface="Poppins" pitchFamily="2" charset="77"/>
              </a:rPr>
              <a:t>11:15 AM</a:t>
            </a:r>
          </a:p>
          <a:p>
            <a:pPr defTabSz="914388">
              <a:defRPr/>
            </a:pPr>
            <a:r>
              <a:rPr lang="en-US" sz="800" dirty="0">
                <a:solidFill>
                  <a:srgbClr val="B1B1B1"/>
                </a:solidFill>
                <a:latin typeface="+mn-lt"/>
                <a:ea typeface="맑은 고딕"/>
                <a:cs typeface="Poppins" pitchFamily="2" charset="77"/>
              </a:rPr>
              <a:t>Stock-up</a:t>
            </a:r>
          </a:p>
          <a:p>
            <a:pPr defTabSz="914388">
              <a:defRPr/>
            </a:pPr>
            <a:r>
              <a:rPr lang="en-US" sz="800" dirty="0">
                <a:solidFill>
                  <a:srgbClr val="B1B1B1"/>
                </a:solidFill>
                <a:latin typeface="+mn-lt"/>
                <a:ea typeface="맑은 고딕"/>
                <a:cs typeface="Poppins" pitchFamily="2" charset="77"/>
              </a:rPr>
              <a:t>$110.26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2A58A2-835B-4071-B4F7-6AE76222ADF2}"/>
              </a:ext>
            </a:extLst>
          </p:cNvPr>
          <p:cNvSpPr txBox="1"/>
          <p:nvPr/>
        </p:nvSpPr>
        <p:spPr>
          <a:xfrm>
            <a:off x="7094893" y="1524932"/>
            <a:ext cx="865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8">
              <a:defRPr/>
            </a:pPr>
            <a:r>
              <a:rPr lang="en-US" sz="800" b="1" dirty="0">
                <a:solidFill>
                  <a:schemeClr val="tx1"/>
                </a:solidFill>
                <a:latin typeface="+mn-lt"/>
                <a:ea typeface="맑은 고딕"/>
                <a:cs typeface="Poppins" pitchFamily="2" charset="77"/>
              </a:rPr>
              <a:t>1:36 PM</a:t>
            </a:r>
          </a:p>
          <a:p>
            <a:pPr defTabSz="914388">
              <a:defRPr/>
            </a:pPr>
            <a:r>
              <a:rPr lang="en-US" sz="800" dirty="0">
                <a:solidFill>
                  <a:srgbClr val="B1B1B1"/>
                </a:solidFill>
                <a:latin typeface="+mn-lt"/>
                <a:ea typeface="맑은 고딕"/>
                <a:cs typeface="Poppins" pitchFamily="2" charset="77"/>
              </a:rPr>
              <a:t>Orders lunch for pickup</a:t>
            </a:r>
          </a:p>
          <a:p>
            <a:pPr defTabSz="914388">
              <a:defRPr/>
            </a:pPr>
            <a:r>
              <a:rPr lang="en-US" sz="800" dirty="0">
                <a:solidFill>
                  <a:srgbClr val="B1B1B1"/>
                </a:solidFill>
                <a:latin typeface="+mn-lt"/>
                <a:ea typeface="맑은 고딕"/>
                <a:cs typeface="Poppins" pitchFamily="2" charset="77"/>
              </a:rPr>
              <a:t>$12.26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A5EB9A-7B6A-4B2E-B22F-9336B7571CCC}"/>
              </a:ext>
            </a:extLst>
          </p:cNvPr>
          <p:cNvSpPr txBox="1"/>
          <p:nvPr/>
        </p:nvSpPr>
        <p:spPr>
          <a:xfrm>
            <a:off x="7936173" y="1876468"/>
            <a:ext cx="818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8">
              <a:defRPr/>
            </a:pPr>
            <a:r>
              <a:rPr lang="en-US" sz="800" b="1" dirty="0">
                <a:solidFill>
                  <a:schemeClr val="tx1"/>
                </a:solidFill>
                <a:latin typeface="+mn-lt"/>
                <a:ea typeface="맑은 고딕"/>
                <a:cs typeface="Poppins" pitchFamily="2" charset="77"/>
              </a:rPr>
              <a:t>SURVEY</a:t>
            </a:r>
          </a:p>
          <a:p>
            <a:pPr defTabSz="914388">
              <a:defRPr/>
            </a:pPr>
            <a:r>
              <a:rPr lang="en-US" sz="800" dirty="0">
                <a:latin typeface="+mn-lt"/>
                <a:ea typeface="맑은 고딕"/>
                <a:cs typeface="Poppins" pitchFamily="2" charset="77"/>
              </a:rPr>
              <a:t>Why did you choose to visit Target?</a:t>
            </a:r>
          </a:p>
        </p:txBody>
      </p:sp>
      <p:pic>
        <p:nvPicPr>
          <p:cNvPr id="37" name="Picture 2" descr="Starbucks Logo transparent PNG - StickPNG">
            <a:extLst>
              <a:ext uri="{FF2B5EF4-FFF2-40B4-BE49-F238E27FC236}">
                <a16:creationId xmlns:a16="http://schemas.microsoft.com/office/drawing/2014/main" id="{223C3420-CFDC-4DDE-8678-235CAB16C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8995" y="2145851"/>
            <a:ext cx="501930" cy="5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24 Hour Fitness Emblem Logo transparent PNG - StickPNG">
            <a:extLst>
              <a:ext uri="{FF2B5EF4-FFF2-40B4-BE49-F238E27FC236}">
                <a16:creationId xmlns:a16="http://schemas.microsoft.com/office/drawing/2014/main" id="{2EBA17E6-2FFC-4FC4-948C-5B98A006D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8761" y="1635158"/>
            <a:ext cx="611470" cy="61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we're aiming for something circular, target's logo is very recognizable in  2020 | Logos, Logo sticker, Book projects">
            <a:extLst>
              <a:ext uri="{FF2B5EF4-FFF2-40B4-BE49-F238E27FC236}">
                <a16:creationId xmlns:a16="http://schemas.microsoft.com/office/drawing/2014/main" id="{4C86F8B7-139B-47A3-9977-A51A0B2B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5536" y="1690669"/>
            <a:ext cx="453402" cy="45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 descr="Doordash Logo transparent PNG - StickPNG">
            <a:extLst>
              <a:ext uri="{FF2B5EF4-FFF2-40B4-BE49-F238E27FC236}">
                <a16:creationId xmlns:a16="http://schemas.microsoft.com/office/drawing/2014/main" id="{B40D18BA-BC7A-471A-8084-22136145E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4893" y="2103166"/>
            <a:ext cx="605683" cy="29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451;p47">
            <a:extLst>
              <a:ext uri="{FF2B5EF4-FFF2-40B4-BE49-F238E27FC236}">
                <a16:creationId xmlns:a16="http://schemas.microsoft.com/office/drawing/2014/main" id="{0B999BF8-59A1-4C85-B893-90B8E55E66CB}"/>
              </a:ext>
            </a:extLst>
          </p:cNvPr>
          <p:cNvSpPr/>
          <p:nvPr/>
        </p:nvSpPr>
        <p:spPr>
          <a:xfrm>
            <a:off x="284561" y="1631671"/>
            <a:ext cx="444582" cy="44458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7150" dist="19050" dir="3180000" algn="bl" rotWithShape="0">
              <a:srgbClr val="B7B7B7">
                <a:alpha val="93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Proxima Nova Rg" panose="02000506030000020004" charset="0"/>
              <a:cs typeface="Poppins" pitchFamily="2" charset="77"/>
            </a:endParaRPr>
          </a:p>
        </p:txBody>
      </p:sp>
      <p:sp>
        <p:nvSpPr>
          <p:cNvPr id="42" name="Google Shape;452;p47">
            <a:extLst>
              <a:ext uri="{FF2B5EF4-FFF2-40B4-BE49-F238E27FC236}">
                <a16:creationId xmlns:a16="http://schemas.microsoft.com/office/drawing/2014/main" id="{B22AD848-4B3E-429A-8A1E-18D0A93B4047}"/>
              </a:ext>
            </a:extLst>
          </p:cNvPr>
          <p:cNvSpPr/>
          <p:nvPr/>
        </p:nvSpPr>
        <p:spPr>
          <a:xfrm>
            <a:off x="284561" y="2622621"/>
            <a:ext cx="444582" cy="44458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7150" dist="19050" dir="3180000" algn="bl" rotWithShape="0">
              <a:srgbClr val="B7B7B7">
                <a:alpha val="93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Proxima Nova Rg" panose="02000506030000020004" charset="0"/>
              <a:cs typeface="Poppins" pitchFamily="2" charset="77"/>
            </a:endParaRPr>
          </a:p>
        </p:txBody>
      </p:sp>
      <p:cxnSp>
        <p:nvCxnSpPr>
          <p:cNvPr id="43" name="Google Shape;453;p47">
            <a:extLst>
              <a:ext uri="{FF2B5EF4-FFF2-40B4-BE49-F238E27FC236}">
                <a16:creationId xmlns:a16="http://schemas.microsoft.com/office/drawing/2014/main" id="{5D30830C-EA46-447E-A575-48BD771ACE1D}"/>
              </a:ext>
            </a:extLst>
          </p:cNvPr>
          <p:cNvCxnSpPr/>
          <p:nvPr/>
        </p:nvCxnSpPr>
        <p:spPr>
          <a:xfrm>
            <a:off x="506852" y="3121515"/>
            <a:ext cx="0" cy="444582"/>
          </a:xfrm>
          <a:prstGeom prst="straightConnector1">
            <a:avLst/>
          </a:prstGeom>
          <a:solidFill>
            <a:schemeClr val="bg2"/>
          </a:solidFill>
          <a:ln w="19050" cap="flat" cmpd="sng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" name="Google Shape;454;p47">
            <a:extLst>
              <a:ext uri="{FF2B5EF4-FFF2-40B4-BE49-F238E27FC236}">
                <a16:creationId xmlns:a16="http://schemas.microsoft.com/office/drawing/2014/main" id="{68BE448C-2050-46A5-ABF4-B68E47CA9E16}"/>
              </a:ext>
            </a:extLst>
          </p:cNvPr>
          <p:cNvSpPr/>
          <p:nvPr/>
        </p:nvSpPr>
        <p:spPr>
          <a:xfrm>
            <a:off x="284561" y="3613570"/>
            <a:ext cx="444582" cy="44458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7150" dist="19050" dir="3180000" algn="bl" rotWithShape="0">
              <a:srgbClr val="B7B7B7">
                <a:alpha val="93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Proxima Nova Rg" panose="02000506030000020004" charset="0"/>
              <a:cs typeface="Poppins" pitchFamily="2" charset="77"/>
            </a:endParaRPr>
          </a:p>
        </p:txBody>
      </p:sp>
      <p:cxnSp>
        <p:nvCxnSpPr>
          <p:cNvPr id="45" name="Google Shape;456;p47">
            <a:extLst>
              <a:ext uri="{FF2B5EF4-FFF2-40B4-BE49-F238E27FC236}">
                <a16:creationId xmlns:a16="http://schemas.microsoft.com/office/drawing/2014/main" id="{A26199F6-5C12-41AA-BE48-BD1974E16627}"/>
              </a:ext>
            </a:extLst>
          </p:cNvPr>
          <p:cNvCxnSpPr/>
          <p:nvPr/>
        </p:nvCxnSpPr>
        <p:spPr>
          <a:xfrm>
            <a:off x="506852" y="2128512"/>
            <a:ext cx="0" cy="444582"/>
          </a:xfrm>
          <a:prstGeom prst="straightConnector1">
            <a:avLst/>
          </a:prstGeom>
          <a:solidFill>
            <a:schemeClr val="bg2"/>
          </a:solidFill>
          <a:ln w="19050" cap="flat" cmpd="sng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" name="Shape 2935">
            <a:extLst>
              <a:ext uri="{FF2B5EF4-FFF2-40B4-BE49-F238E27FC236}">
                <a16:creationId xmlns:a16="http://schemas.microsoft.com/office/drawing/2014/main" id="{015F1F89-A34A-4893-A760-2F75F99FD273}"/>
              </a:ext>
            </a:extLst>
          </p:cNvPr>
          <p:cNvSpPr>
            <a:spLocks noChangeAspect="1"/>
          </p:cNvSpPr>
          <p:nvPr/>
        </p:nvSpPr>
        <p:spPr>
          <a:xfrm>
            <a:off x="389063" y="1732472"/>
            <a:ext cx="241811" cy="241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Proxima Nova Rg" panose="02000506030000020004" charset="0"/>
              <a:cs typeface="Poppins" pitchFamily="2" charset="77"/>
            </a:endParaRPr>
          </a:p>
        </p:txBody>
      </p:sp>
      <p:sp>
        <p:nvSpPr>
          <p:cNvPr id="47" name="Shape 2790">
            <a:extLst>
              <a:ext uri="{FF2B5EF4-FFF2-40B4-BE49-F238E27FC236}">
                <a16:creationId xmlns:a16="http://schemas.microsoft.com/office/drawing/2014/main" id="{24ACC769-78FD-49AF-ADC2-573FAA571E5A}"/>
              </a:ext>
            </a:extLst>
          </p:cNvPr>
          <p:cNvSpPr>
            <a:spLocks noChangeAspect="1"/>
          </p:cNvSpPr>
          <p:nvPr/>
        </p:nvSpPr>
        <p:spPr>
          <a:xfrm>
            <a:off x="389063" y="2774263"/>
            <a:ext cx="220383" cy="160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Proxima Nova Rg" panose="02000506030000020004" charset="0"/>
              <a:cs typeface="Poppins" pitchFamily="2" charset="77"/>
            </a:endParaRPr>
          </a:p>
        </p:txBody>
      </p:sp>
      <p:sp>
        <p:nvSpPr>
          <p:cNvPr id="48" name="Shape 2557">
            <a:extLst>
              <a:ext uri="{FF2B5EF4-FFF2-40B4-BE49-F238E27FC236}">
                <a16:creationId xmlns:a16="http://schemas.microsoft.com/office/drawing/2014/main" id="{39629028-B8CD-4992-823B-CE068B963A04}"/>
              </a:ext>
            </a:extLst>
          </p:cNvPr>
          <p:cNvSpPr>
            <a:spLocks noChangeAspect="1"/>
          </p:cNvSpPr>
          <p:nvPr/>
        </p:nvSpPr>
        <p:spPr>
          <a:xfrm>
            <a:off x="389087" y="3708027"/>
            <a:ext cx="241811" cy="241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Proxima Nova Rg" panose="02000506030000020004" charset="0"/>
              <a:cs typeface="Poppins" pitchFamily="2" charset="77"/>
            </a:endParaRPr>
          </a:p>
        </p:txBody>
      </p:sp>
      <p:pic>
        <p:nvPicPr>
          <p:cNvPr id="49" name="Picture 48" descr="Logo&#10;&#10;Description automatically generated">
            <a:extLst>
              <a:ext uri="{FF2B5EF4-FFF2-40B4-BE49-F238E27FC236}">
                <a16:creationId xmlns:a16="http://schemas.microsoft.com/office/drawing/2014/main" id="{9A635036-90FF-475B-BE10-45365D23D3B0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22" y="388997"/>
            <a:ext cx="2230155" cy="56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89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DB2E10-4962-79CD-F921-039519254091}"/>
              </a:ext>
            </a:extLst>
          </p:cNvPr>
          <p:cNvSpPr/>
          <p:nvPr/>
        </p:nvSpPr>
        <p:spPr>
          <a:xfrm>
            <a:off x="6714435" y="4761948"/>
            <a:ext cx="2120348" cy="234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74F0D7-8C39-C2C7-0695-629B60615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3" b="89100" l="3135" r="89934">
                        <a14:foregroundMark x1="11293" y1="30096" x2="13366" y2="36967"/>
                        <a14:foregroundMark x1="9076" y1="22749" x2="10761" y2="28334"/>
                        <a14:foregroundMark x1="4125" y1="28436" x2="4125" y2="28436"/>
                        <a14:foregroundMark x1="4125" y1="28436" x2="4125" y2="28436"/>
                        <a14:foregroundMark x1="3135" y1="35071" x2="3135" y2="35071"/>
                        <a14:foregroundMark x1="12376" y1="27962" x2="12376" y2="27962"/>
                        <a14:foregroundMark x1="12541" y1="27962" x2="12541" y2="27962"/>
                        <a14:foregroundMark x1="13696" y1="31280" x2="13696" y2="31280"/>
                        <a14:foregroundMark x1="13861" y1="30332" x2="13861" y2="30332"/>
                        <a14:foregroundMark x1="11002" y1="27692" x2="9241" y2="26066"/>
                        <a14:foregroundMark x1="13861" y1="30332" x2="11888" y2="28511"/>
                        <a14:foregroundMark x1="24917" y1="33649" x2="24917" y2="33649"/>
                        <a14:foregroundMark x1="33333" y1="38389" x2="33333" y2="38389"/>
                        <a14:foregroundMark x1="38284" y1="39810" x2="38284" y2="39810"/>
                        <a14:foregroundMark x1="47195" y1="38389" x2="47195" y2="38389"/>
                        <a14:foregroundMark x1="64686" y1="32227" x2="64686" y2="32227"/>
                        <a14:foregroundMark x1="72442" y1="36019" x2="72442" y2="36019"/>
                        <a14:foregroundMark x1="78878" y1="38389" x2="78878" y2="38389"/>
                        <a14:foregroundMark x1="77723" y1="40284" x2="77723" y2="40284"/>
                        <a14:foregroundMark x1="13696" y1="35071" x2="12706" y2="34123"/>
                        <a14:foregroundMark x1="13696" y1="31754" x2="11056" y2="22749"/>
                        <a14:foregroundMark x1="8581" y1="27962" x2="14356" y2="34123"/>
                        <a14:foregroundMark x1="13696" y1="47393" x2="13201" y2="33649"/>
                        <a14:backgroundMark x1="52145" y1="68246" x2="52145" y2="68246"/>
                        <a14:backgroundMark x1="52145" y1="74882" x2="52145" y2="74882"/>
                        <a14:backgroundMark x1="52640" y1="72986" x2="52640" y2="72986"/>
                        <a14:backgroundMark x1="51815" y1="74882" x2="51815" y2="74882"/>
                        <a14:backgroundMark x1="60891" y1="73460" x2="60891" y2="73460"/>
                        <a14:backgroundMark x1="63366" y1="73934" x2="63366" y2="73934"/>
                        <a14:backgroundMark x1="66832" y1="74408" x2="66832" y2="74408"/>
                        <a14:backgroundMark x1="70297" y1="72986" x2="70297" y2="72986"/>
                        <a14:backgroundMark x1="70297" y1="72986" x2="70297" y2="72986"/>
                        <a14:backgroundMark x1="70462" y1="71564" x2="70462" y2="71564"/>
                        <a14:backgroundMark x1="70627" y1="72512" x2="70627" y2="72512"/>
                        <a14:backgroundMark x1="70627" y1="72512" x2="70627" y2="72512"/>
                        <a14:backgroundMark x1="70627" y1="71090" x2="70627" y2="71090"/>
                        <a14:backgroundMark x1="70132" y1="71090" x2="70132" y2="71090"/>
                        <a14:backgroundMark x1="70132" y1="71090" x2="70132" y2="71090"/>
                        <a14:backgroundMark x1="73927" y1="70142" x2="73927" y2="70142"/>
                        <a14:backgroundMark x1="73927" y1="71090" x2="73927" y2="71090"/>
                        <a14:backgroundMark x1="69472" y1="71090" x2="69472" y2="71090"/>
                        <a14:backgroundMark x1="70132" y1="72512" x2="70132" y2="72512"/>
                        <a14:backgroundMark x1="69967" y1="72986" x2="69967" y2="72986"/>
                        <a14:backgroundMark x1="74257" y1="70142" x2="74257" y2="70142"/>
                        <a14:backgroundMark x1="73597" y1="72986" x2="73597" y2="72986"/>
                        <a14:backgroundMark x1="80528" y1="69194" x2="80528" y2="69194"/>
                        <a14:backgroundMark x1="80528" y1="69194" x2="80528" y2="69194"/>
                        <a14:backgroundMark x1="78713" y1="72986" x2="78713" y2="72986"/>
                        <a14:backgroundMark x1="78878" y1="70142" x2="78878" y2="70142"/>
                        <a14:backgroundMark x1="78878" y1="70142" x2="78878" y2="70142"/>
                        <a14:backgroundMark x1="76898" y1="73460" x2="77228" y2="69194"/>
                        <a14:backgroundMark x1="80198" y1="74882" x2="79868" y2="67299"/>
                        <a14:backgroundMark x1="50330" y1="77725" x2="82508" y2="70142"/>
                        <a14:backgroundMark x1="80858" y1="68720" x2="50825" y2="72986"/>
                        <a14:backgroundMark x1="51980" y1="72986" x2="51980" y2="72986"/>
                        <a14:backgroundMark x1="80693" y1="77251" x2="85644" y2="77251"/>
                        <a14:backgroundMark x1="11716" y1="18483" x2="11716" y2="18483"/>
                        <a14:backgroundMark x1="79043" y1="38863" x2="79043" y2="38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7224" y="4678064"/>
            <a:ext cx="1336749" cy="465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326F88-A1B0-365A-0F32-E96C3C5F833F}"/>
              </a:ext>
            </a:extLst>
          </p:cNvPr>
          <p:cNvSpPr txBox="1"/>
          <p:nvPr/>
        </p:nvSpPr>
        <p:spPr>
          <a:xfrm>
            <a:off x="3324387" y="14743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Resources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BF57D-9EF3-1DDD-08CA-8814C109D088}"/>
              </a:ext>
            </a:extLst>
          </p:cNvPr>
          <p:cNvSpPr txBox="1"/>
          <p:nvPr/>
        </p:nvSpPr>
        <p:spPr>
          <a:xfrm>
            <a:off x="3324387" y="753471"/>
            <a:ext cx="574212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+mn-lt"/>
                <a:hlinkClick r:id="rId5"/>
              </a:rPr>
              <a:t>http://github.com/tikhonova</a:t>
            </a:r>
            <a:endParaRPr lang="en-US" sz="1200" dirty="0">
              <a:solidFill>
                <a:schemeClr val="bg2"/>
              </a:solidFill>
              <a:latin typeface="+mn-lt"/>
            </a:endParaRPr>
          </a:p>
          <a:p>
            <a:endParaRPr lang="en-US" sz="1200" dirty="0">
              <a:solidFill>
                <a:schemeClr val="bg2"/>
              </a:solidFill>
              <a:latin typeface="+mn-lt"/>
            </a:endParaRPr>
          </a:p>
          <a:p>
            <a:r>
              <a:rPr lang="en-US" sz="1200" dirty="0">
                <a:solidFill>
                  <a:schemeClr val="bg2"/>
                </a:solidFill>
                <a:latin typeface="+mn-lt"/>
                <a:hlinkClick r:id="rId6"/>
              </a:rPr>
              <a:t>http://brucehardie.com/papers/rfm_clv_2005-02-16.pdf</a:t>
            </a:r>
            <a:endParaRPr lang="en-US" sz="1200" dirty="0">
              <a:solidFill>
                <a:schemeClr val="bg2"/>
              </a:solidFill>
              <a:latin typeface="+mn-lt"/>
            </a:endParaRPr>
          </a:p>
          <a:p>
            <a:r>
              <a:rPr lang="en-US" sz="1200" dirty="0">
                <a:solidFill>
                  <a:schemeClr val="bg2"/>
                </a:solidFill>
                <a:latin typeface="+mn-lt"/>
                <a:hlinkClick r:id="rId7"/>
              </a:rPr>
              <a:t>http://www.brucehardie.com/papers/020/fader_et_al_mksc_10.pdf</a:t>
            </a:r>
            <a:endParaRPr lang="en-US" sz="1200" dirty="0">
              <a:solidFill>
                <a:schemeClr val="bg2"/>
              </a:solidFill>
              <a:latin typeface="+mn-lt"/>
            </a:endParaRPr>
          </a:p>
          <a:p>
            <a:r>
              <a:rPr lang="en-US" sz="1200" dirty="0">
                <a:solidFill>
                  <a:schemeClr val="bg2"/>
                </a:solidFill>
                <a:latin typeface="+mn-lt"/>
                <a:hlinkClick r:id="rId8"/>
              </a:rPr>
              <a:t>https://brucehardie.com/notes/004/</a:t>
            </a:r>
            <a:endParaRPr lang="en-US" sz="1200" dirty="0">
              <a:solidFill>
                <a:schemeClr val="bg2"/>
              </a:solidFill>
              <a:latin typeface="+mn-lt"/>
            </a:endParaRPr>
          </a:p>
          <a:p>
            <a:r>
              <a:rPr lang="en-US" sz="1200" dirty="0">
                <a:solidFill>
                  <a:schemeClr val="bg2"/>
                </a:solidFill>
                <a:latin typeface="+mn-lt"/>
                <a:hlinkClick r:id="rId9"/>
              </a:rPr>
              <a:t>https://www.youtube.com/watch?v=guj2gVEEx4s</a:t>
            </a:r>
            <a:endParaRPr lang="en-US" sz="1200" dirty="0">
              <a:solidFill>
                <a:schemeClr val="bg2"/>
              </a:solidFill>
              <a:latin typeface="+mn-lt"/>
            </a:endParaRPr>
          </a:p>
          <a:p>
            <a:r>
              <a:rPr lang="en-US" sz="1200" dirty="0">
                <a:solidFill>
                  <a:schemeClr val="bg2"/>
                </a:solidFill>
                <a:latin typeface="+mn-lt"/>
                <a:hlinkClick r:id="rId10"/>
              </a:rPr>
              <a:t>http://cdn.oreillystatic.com/en/assets/1/event/85/Case%20Study_%20What_s%20a%20Customer%20Worth_%20Presentation.pdf</a:t>
            </a:r>
            <a:endParaRPr lang="en-US" sz="1200" dirty="0">
              <a:solidFill>
                <a:schemeClr val="bg2"/>
              </a:solidFill>
              <a:latin typeface="+mn-lt"/>
            </a:endParaRPr>
          </a:p>
          <a:p>
            <a:r>
              <a:rPr lang="en-US" sz="1200" dirty="0">
                <a:solidFill>
                  <a:schemeClr val="bg2"/>
                </a:solidFill>
                <a:latin typeface="+mn-lt"/>
                <a:hlinkClick r:id="rId11"/>
              </a:rPr>
              <a:t>https://www.linkedin.com/pulse/customer-lifetime-value-ltv-part-3-common-mistakes-risks-reynolds/</a:t>
            </a:r>
            <a:endParaRPr lang="en-US" sz="1200" dirty="0">
              <a:solidFill>
                <a:schemeClr val="bg2"/>
              </a:solidFill>
              <a:latin typeface="+mn-lt"/>
            </a:endParaRPr>
          </a:p>
          <a:p>
            <a:r>
              <a:rPr lang="en-US" sz="1200" dirty="0">
                <a:solidFill>
                  <a:schemeClr val="bg2"/>
                </a:solidFill>
                <a:latin typeface="+mn-lt"/>
                <a:hlinkClick r:id="rId12"/>
              </a:rPr>
              <a:t>https://www.arcalea.com/blog/calculating-lifetime-value-ltv</a:t>
            </a:r>
            <a:endParaRPr lang="en-US" sz="1200" dirty="0">
              <a:solidFill>
                <a:schemeClr val="bg2"/>
              </a:solidFill>
              <a:latin typeface="+mn-lt"/>
            </a:endParaRPr>
          </a:p>
          <a:p>
            <a:r>
              <a:rPr lang="en-US" sz="1200" dirty="0">
                <a:solidFill>
                  <a:schemeClr val="bg2"/>
                </a:solidFill>
                <a:latin typeface="+mn-lt"/>
                <a:hlinkClick r:id="rId13"/>
              </a:rPr>
              <a:t>https://medium.com/tradecraft-traction/4-mistakes-to-avoid-when-calculating-ltv-1ade13f90ec9</a:t>
            </a:r>
            <a:endParaRPr lang="en-US" sz="1200" dirty="0">
              <a:solidFill>
                <a:schemeClr val="bg2"/>
              </a:solidFill>
              <a:latin typeface="+mn-lt"/>
            </a:endParaRPr>
          </a:p>
          <a:p>
            <a:r>
              <a:rPr lang="en-US" sz="1200" dirty="0">
                <a:solidFill>
                  <a:schemeClr val="bg2"/>
                </a:solidFill>
                <a:latin typeface="+mn-lt"/>
                <a:hlinkClick r:id="rId14"/>
              </a:rPr>
              <a:t>https://github.com/CamDavidsonPilon/lifetimes</a:t>
            </a:r>
            <a:endParaRPr lang="en-US" sz="1200" dirty="0">
              <a:solidFill>
                <a:schemeClr val="bg2"/>
              </a:solidFill>
              <a:latin typeface="+mn-lt"/>
            </a:endParaRPr>
          </a:p>
          <a:p>
            <a:r>
              <a:rPr lang="en-US" sz="1200" dirty="0">
                <a:solidFill>
                  <a:schemeClr val="bg2"/>
                </a:solidFill>
                <a:latin typeface="+mn-lt"/>
                <a:hlinkClick r:id="rId15"/>
              </a:rPr>
              <a:t>https://en.wikipedia.org/wiki/Buy_Till_you_Die</a:t>
            </a:r>
            <a:endParaRPr lang="en-US" sz="1200" dirty="0">
              <a:solidFill>
                <a:schemeClr val="bg2"/>
              </a:solidFill>
              <a:latin typeface="+mn-lt"/>
            </a:endParaRPr>
          </a:p>
          <a:p>
            <a:r>
              <a:rPr lang="en-US" sz="1200" dirty="0">
                <a:solidFill>
                  <a:schemeClr val="bg2"/>
                </a:solidFill>
                <a:latin typeface="+mn-lt"/>
                <a:hlinkClick r:id="rId16"/>
              </a:rPr>
              <a:t>https://www.business2community.com/customer-experience/4-ways-to-measure-the-lifetime-value-of-your-customers-02338898</a:t>
            </a:r>
            <a:endParaRPr lang="en-US" sz="1200" dirty="0">
              <a:solidFill>
                <a:schemeClr val="bg2"/>
              </a:solidFill>
              <a:latin typeface="+mn-lt"/>
            </a:endParaRPr>
          </a:p>
          <a:p>
            <a:r>
              <a:rPr lang="en-US" sz="1200" dirty="0">
                <a:solidFill>
                  <a:schemeClr val="bg2"/>
                </a:solidFill>
                <a:latin typeface="+mn-lt"/>
                <a:hlinkClick r:id="rId17"/>
              </a:rPr>
              <a:t>https://blog.fusebill.com/2014/08/12/customer-lifetime-value</a:t>
            </a:r>
            <a:endParaRPr lang="en-US" sz="1200" dirty="0">
              <a:solidFill>
                <a:schemeClr val="bg2"/>
              </a:solidFill>
              <a:latin typeface="+mn-lt"/>
            </a:endParaRPr>
          </a:p>
          <a:p>
            <a:r>
              <a:rPr lang="en-US" sz="1200" dirty="0">
                <a:solidFill>
                  <a:schemeClr val="bg2"/>
                </a:solidFill>
                <a:latin typeface="+mn-lt"/>
                <a:hlinkClick r:id="rId18"/>
              </a:rPr>
              <a:t>http://brucehardie.com/papers/018/fader_et_al_mksc_05.pdf</a:t>
            </a:r>
            <a:endParaRPr lang="en-US" sz="1200" dirty="0">
              <a:solidFill>
                <a:schemeClr val="bg2"/>
              </a:solidFill>
              <a:latin typeface="+mn-lt"/>
            </a:endParaRPr>
          </a:p>
          <a:p>
            <a:r>
              <a:rPr lang="en-US" sz="1200" dirty="0">
                <a:solidFill>
                  <a:schemeClr val="bg2"/>
                </a:solidFill>
                <a:latin typeface="+mn-lt"/>
                <a:hlinkClick r:id="rId19"/>
              </a:rPr>
              <a:t>https://lifelines.readthedocs.io/en/latest/Survival%20Analysis%20intro.html</a:t>
            </a:r>
            <a:endParaRPr lang="en-US" sz="1200" dirty="0">
              <a:solidFill>
                <a:schemeClr val="bg2"/>
              </a:solidFill>
              <a:latin typeface="+mn-lt"/>
            </a:endParaRPr>
          </a:p>
          <a:p>
            <a:r>
              <a:rPr lang="en-US" sz="1200" dirty="0">
                <a:solidFill>
                  <a:schemeClr val="bg2"/>
                </a:solidFill>
                <a:latin typeface="+mn-lt"/>
                <a:hlinkClick r:id="rId20"/>
              </a:rPr>
              <a:t>https://boostedml.com/2018/11/when-should-you-use-non-parametric-parametric-and-semi-parametric-survival-analysis.html</a:t>
            </a:r>
            <a:endParaRPr lang="en-US" sz="1200" dirty="0">
              <a:solidFill>
                <a:schemeClr val="bg2"/>
              </a:solidFill>
              <a:latin typeface="+mn-lt"/>
            </a:endParaRPr>
          </a:p>
          <a:p>
            <a:endParaRPr lang="en-US" sz="12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190046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6CE0CEB-2F9E-4F65-B353-1CAF9DA9E6ED}"/>
              </a:ext>
            </a:extLst>
          </p:cNvPr>
          <p:cNvSpPr/>
          <p:nvPr/>
        </p:nvSpPr>
        <p:spPr>
          <a:xfrm>
            <a:off x="4378273" y="2486509"/>
            <a:ext cx="5990094" cy="929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57200">
              <a:buClrTx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 Questions? </a:t>
            </a:r>
            <a:r>
              <a:rPr lang="en-US" sz="2400" kern="1200" dirty="0">
                <a:solidFill>
                  <a:schemeClr val="bg1"/>
                </a:solidFill>
              </a:rPr>
              <a:t>Contact me:</a:t>
            </a:r>
          </a:p>
          <a:p>
            <a:pPr defTabSz="457200">
              <a:buClrTx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ttikhonova@medallia.com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lang="en-US" sz="2400" dirty="0">
                <a:solidFill>
                  <a:schemeClr val="bg1"/>
                </a:solidFill>
                <a:hlinkClick r:id="rId3"/>
              </a:rPr>
              <a:t>github.com/tikhonova</a:t>
            </a:r>
            <a:endParaRPr lang="en-US" sz="2400" dirty="0">
              <a:solidFill>
                <a:schemeClr val="bg1"/>
              </a:solidFill>
            </a:endParaRPr>
          </a:p>
          <a:p>
            <a:pPr defTabSz="457200">
              <a:buClrTx/>
              <a:defRPr/>
            </a:pPr>
            <a:r>
              <a:rPr lang="en-US" sz="2400" dirty="0">
                <a:solidFill>
                  <a:schemeClr val="bg1"/>
                </a:solidFill>
                <a:hlinkClick r:id="rId4"/>
              </a:rPr>
              <a:t>linkedin.com/in/tatianatikhonova</a:t>
            </a: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Google Shape;299;p55">
            <a:extLst>
              <a:ext uri="{FF2B5EF4-FFF2-40B4-BE49-F238E27FC236}">
                <a16:creationId xmlns:a16="http://schemas.microsoft.com/office/drawing/2014/main" id="{E7D656D5-C204-FC5F-2C26-95F0B4B68F28}"/>
              </a:ext>
            </a:extLst>
          </p:cNvPr>
          <p:cNvSpPr txBox="1">
            <a:spLocks/>
          </p:cNvSpPr>
          <p:nvPr/>
        </p:nvSpPr>
        <p:spPr>
          <a:xfrm>
            <a:off x="5805415" y="4688700"/>
            <a:ext cx="353001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b="1" dirty="0">
                <a:solidFill>
                  <a:schemeClr val="bg1"/>
                </a:solidFill>
                <a:latin typeface="Proxima Nova" panose="020B0604020202020204" charset="0"/>
              </a:rPr>
              <a:t>Tatiana Tikhonova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Data Scientist, Sense360 by Medallia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DBDD69-5A39-7E08-7C0B-217C5B79D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373" y="4170519"/>
            <a:ext cx="840848" cy="97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1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61"/>
          <p:cNvCxnSpPr>
            <a:cxnSpLocks/>
          </p:cNvCxnSpPr>
          <p:nvPr/>
        </p:nvCxnSpPr>
        <p:spPr>
          <a:xfrm>
            <a:off x="4467476" y="835425"/>
            <a:ext cx="0" cy="3341246"/>
          </a:xfrm>
          <a:prstGeom prst="straightConnector1">
            <a:avLst/>
          </a:prstGeom>
          <a:noFill/>
          <a:ln w="9525" cap="flat" cmpd="sng">
            <a:solidFill>
              <a:srgbClr val="EAEAE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61"/>
          <p:cNvSpPr/>
          <p:nvPr/>
        </p:nvSpPr>
        <p:spPr>
          <a:xfrm>
            <a:off x="4316876" y="705588"/>
            <a:ext cx="301200" cy="301200"/>
          </a:xfrm>
          <a:prstGeom prst="ellipse">
            <a:avLst/>
          </a:prstGeom>
          <a:solidFill>
            <a:srgbClr val="4050C6"/>
          </a:solidFill>
          <a:ln>
            <a:noFill/>
          </a:ln>
          <a:effectLst>
            <a:outerShdw blurRad="139700" dist="38100" dir="5400000" algn="t" rotWithShape="0">
              <a:srgbClr val="283269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4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DB2E10-4962-79CD-F921-039519254091}"/>
              </a:ext>
            </a:extLst>
          </p:cNvPr>
          <p:cNvSpPr/>
          <p:nvPr/>
        </p:nvSpPr>
        <p:spPr>
          <a:xfrm>
            <a:off x="6714435" y="4761948"/>
            <a:ext cx="2120348" cy="234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74F0D7-8C39-C2C7-0695-629B60615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3" b="89100" l="3135" r="89934">
                        <a14:foregroundMark x1="11293" y1="30096" x2="13366" y2="36967"/>
                        <a14:foregroundMark x1="9076" y1="22749" x2="10761" y2="28334"/>
                        <a14:foregroundMark x1="4125" y1="28436" x2="4125" y2="28436"/>
                        <a14:foregroundMark x1="4125" y1="28436" x2="4125" y2="28436"/>
                        <a14:foregroundMark x1="3135" y1="35071" x2="3135" y2="35071"/>
                        <a14:foregroundMark x1="12376" y1="27962" x2="12376" y2="27962"/>
                        <a14:foregroundMark x1="12541" y1="27962" x2="12541" y2="27962"/>
                        <a14:foregroundMark x1="13696" y1="31280" x2="13696" y2="31280"/>
                        <a14:foregroundMark x1="13861" y1="30332" x2="13861" y2="30332"/>
                        <a14:foregroundMark x1="11002" y1="27692" x2="9241" y2="26066"/>
                        <a14:foregroundMark x1="13861" y1="30332" x2="11888" y2="28511"/>
                        <a14:foregroundMark x1="24917" y1="33649" x2="24917" y2="33649"/>
                        <a14:foregroundMark x1="33333" y1="38389" x2="33333" y2="38389"/>
                        <a14:foregroundMark x1="38284" y1="39810" x2="38284" y2="39810"/>
                        <a14:foregroundMark x1="47195" y1="38389" x2="47195" y2="38389"/>
                        <a14:foregroundMark x1="64686" y1="32227" x2="64686" y2="32227"/>
                        <a14:foregroundMark x1="72442" y1="36019" x2="72442" y2="36019"/>
                        <a14:foregroundMark x1="78878" y1="38389" x2="78878" y2="38389"/>
                        <a14:foregroundMark x1="77723" y1="40284" x2="77723" y2="40284"/>
                        <a14:foregroundMark x1="13696" y1="35071" x2="12706" y2="34123"/>
                        <a14:foregroundMark x1="13696" y1="31754" x2="11056" y2="22749"/>
                        <a14:foregroundMark x1="8581" y1="27962" x2="14356" y2="34123"/>
                        <a14:foregroundMark x1="13696" y1="47393" x2="13201" y2="33649"/>
                        <a14:backgroundMark x1="52145" y1="68246" x2="52145" y2="68246"/>
                        <a14:backgroundMark x1="52145" y1="74882" x2="52145" y2="74882"/>
                        <a14:backgroundMark x1="52640" y1="72986" x2="52640" y2="72986"/>
                        <a14:backgroundMark x1="51815" y1="74882" x2="51815" y2="74882"/>
                        <a14:backgroundMark x1="60891" y1="73460" x2="60891" y2="73460"/>
                        <a14:backgroundMark x1="63366" y1="73934" x2="63366" y2="73934"/>
                        <a14:backgroundMark x1="66832" y1="74408" x2="66832" y2="74408"/>
                        <a14:backgroundMark x1="70297" y1="72986" x2="70297" y2="72986"/>
                        <a14:backgroundMark x1="70297" y1="72986" x2="70297" y2="72986"/>
                        <a14:backgroundMark x1="70462" y1="71564" x2="70462" y2="71564"/>
                        <a14:backgroundMark x1="70627" y1="72512" x2="70627" y2="72512"/>
                        <a14:backgroundMark x1="70627" y1="72512" x2="70627" y2="72512"/>
                        <a14:backgroundMark x1="70627" y1="71090" x2="70627" y2="71090"/>
                        <a14:backgroundMark x1="70132" y1="71090" x2="70132" y2="71090"/>
                        <a14:backgroundMark x1="70132" y1="71090" x2="70132" y2="71090"/>
                        <a14:backgroundMark x1="73927" y1="70142" x2="73927" y2="70142"/>
                        <a14:backgroundMark x1="73927" y1="71090" x2="73927" y2="71090"/>
                        <a14:backgroundMark x1="69472" y1="71090" x2="69472" y2="71090"/>
                        <a14:backgroundMark x1="70132" y1="72512" x2="70132" y2="72512"/>
                        <a14:backgroundMark x1="69967" y1="72986" x2="69967" y2="72986"/>
                        <a14:backgroundMark x1="74257" y1="70142" x2="74257" y2="70142"/>
                        <a14:backgroundMark x1="73597" y1="72986" x2="73597" y2="72986"/>
                        <a14:backgroundMark x1="80528" y1="69194" x2="80528" y2="69194"/>
                        <a14:backgroundMark x1="80528" y1="69194" x2="80528" y2="69194"/>
                        <a14:backgroundMark x1="78713" y1="72986" x2="78713" y2="72986"/>
                        <a14:backgroundMark x1="78878" y1="70142" x2="78878" y2="70142"/>
                        <a14:backgroundMark x1="78878" y1="70142" x2="78878" y2="70142"/>
                        <a14:backgroundMark x1="76898" y1="73460" x2="77228" y2="69194"/>
                        <a14:backgroundMark x1="80198" y1="74882" x2="79868" y2="67299"/>
                        <a14:backgroundMark x1="50330" y1="77725" x2="82508" y2="70142"/>
                        <a14:backgroundMark x1="80858" y1="68720" x2="50825" y2="72986"/>
                        <a14:backgroundMark x1="51980" y1="72986" x2="51980" y2="72986"/>
                        <a14:backgroundMark x1="80693" y1="77251" x2="85644" y2="77251"/>
                        <a14:backgroundMark x1="11716" y1="18483" x2="11716" y2="18483"/>
                        <a14:backgroundMark x1="79043" y1="38863" x2="79043" y2="38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7224" y="4691555"/>
            <a:ext cx="1298003" cy="451945"/>
          </a:xfrm>
          <a:prstGeom prst="rect">
            <a:avLst/>
          </a:prstGeom>
        </p:spPr>
      </p:pic>
      <p:sp>
        <p:nvSpPr>
          <p:cNvPr id="13" name="Google Shape;333;p61">
            <a:extLst>
              <a:ext uri="{FF2B5EF4-FFF2-40B4-BE49-F238E27FC236}">
                <a16:creationId xmlns:a16="http://schemas.microsoft.com/office/drawing/2014/main" id="{E8C06C15-88D1-649E-64E5-52B127FAB484}"/>
              </a:ext>
            </a:extLst>
          </p:cNvPr>
          <p:cNvSpPr txBox="1">
            <a:spLocks/>
          </p:cNvSpPr>
          <p:nvPr/>
        </p:nvSpPr>
        <p:spPr>
          <a:xfrm>
            <a:off x="4768676" y="655025"/>
            <a:ext cx="4162647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●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○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■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●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○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■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●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○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■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spcAft>
                <a:spcPts val="1200"/>
              </a:spcAft>
              <a:buFont typeface="Proxima Nova"/>
              <a:buNone/>
            </a:pPr>
            <a:r>
              <a:rPr lang="en-US" sz="1600" dirty="0">
                <a:latin typeface="+mn-lt"/>
                <a:cs typeface="Segoe UI" panose="020B0502040204020203" pitchFamily="34" charset="0"/>
              </a:rPr>
              <a:t>What and Why</a:t>
            </a:r>
          </a:p>
        </p:txBody>
      </p:sp>
    </p:spTree>
    <p:extLst>
      <p:ext uri="{BB962C8B-B14F-4D97-AF65-F5344CB8AC3E}">
        <p14:creationId xmlns:p14="http://schemas.microsoft.com/office/powerpoint/2010/main" val="88176862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61"/>
          <p:cNvCxnSpPr>
            <a:cxnSpLocks/>
          </p:cNvCxnSpPr>
          <p:nvPr/>
        </p:nvCxnSpPr>
        <p:spPr>
          <a:xfrm>
            <a:off x="4467476" y="835425"/>
            <a:ext cx="0" cy="3341246"/>
          </a:xfrm>
          <a:prstGeom prst="straightConnector1">
            <a:avLst/>
          </a:prstGeom>
          <a:noFill/>
          <a:ln w="9525" cap="flat" cmpd="sng">
            <a:solidFill>
              <a:srgbClr val="EAEAE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61"/>
          <p:cNvSpPr/>
          <p:nvPr/>
        </p:nvSpPr>
        <p:spPr>
          <a:xfrm>
            <a:off x="4316876" y="705588"/>
            <a:ext cx="301200" cy="301200"/>
          </a:xfrm>
          <a:prstGeom prst="ellipse">
            <a:avLst/>
          </a:prstGeom>
          <a:solidFill>
            <a:srgbClr val="4050C6"/>
          </a:solidFill>
          <a:ln>
            <a:noFill/>
          </a:ln>
          <a:effectLst>
            <a:outerShdw blurRad="139700" dist="38100" dir="5400000" algn="t" rotWithShape="0">
              <a:srgbClr val="283269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4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7" name="Google Shape;327;p61"/>
          <p:cNvSpPr/>
          <p:nvPr/>
        </p:nvSpPr>
        <p:spPr>
          <a:xfrm>
            <a:off x="4316876" y="2421150"/>
            <a:ext cx="301200" cy="301200"/>
          </a:xfrm>
          <a:prstGeom prst="ellipse">
            <a:avLst/>
          </a:prstGeom>
          <a:solidFill>
            <a:srgbClr val="4050C6"/>
          </a:solidFill>
          <a:ln>
            <a:noFill/>
          </a:ln>
          <a:effectLst>
            <a:outerShdw blurRad="139700" dist="38100" dir="5400000" algn="t" rotWithShape="0">
              <a:srgbClr val="283269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4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F47D76-5F7F-6EFA-3434-92D537E0FE16}"/>
              </a:ext>
            </a:extLst>
          </p:cNvPr>
          <p:cNvSpPr txBox="1"/>
          <p:nvPr/>
        </p:nvSpPr>
        <p:spPr>
          <a:xfrm>
            <a:off x="4672133" y="2401935"/>
            <a:ext cx="41626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latin typeface="+mn-lt"/>
                <a:cs typeface="Segoe UI" panose="020B0502040204020203" pitchFamily="34" charset="0"/>
              </a:rPr>
              <a:t>Common pitfalls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DB2E10-4962-79CD-F921-039519254091}"/>
              </a:ext>
            </a:extLst>
          </p:cNvPr>
          <p:cNvSpPr/>
          <p:nvPr/>
        </p:nvSpPr>
        <p:spPr>
          <a:xfrm>
            <a:off x="6714435" y="4761948"/>
            <a:ext cx="2120348" cy="234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74F0D7-8C39-C2C7-0695-629B60615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3" b="89100" l="3135" r="89934">
                        <a14:foregroundMark x1="11293" y1="30096" x2="13366" y2="36967"/>
                        <a14:foregroundMark x1="9076" y1="22749" x2="10761" y2="28334"/>
                        <a14:foregroundMark x1="4125" y1="28436" x2="4125" y2="28436"/>
                        <a14:foregroundMark x1="4125" y1="28436" x2="4125" y2="28436"/>
                        <a14:foregroundMark x1="3135" y1="35071" x2="3135" y2="35071"/>
                        <a14:foregroundMark x1="12376" y1="27962" x2="12376" y2="27962"/>
                        <a14:foregroundMark x1="12541" y1="27962" x2="12541" y2="27962"/>
                        <a14:foregroundMark x1="13696" y1="31280" x2="13696" y2="31280"/>
                        <a14:foregroundMark x1="13861" y1="30332" x2="13861" y2="30332"/>
                        <a14:foregroundMark x1="11002" y1="27692" x2="9241" y2="26066"/>
                        <a14:foregroundMark x1="13861" y1="30332" x2="11888" y2="28511"/>
                        <a14:foregroundMark x1="24917" y1="33649" x2="24917" y2="33649"/>
                        <a14:foregroundMark x1="33333" y1="38389" x2="33333" y2="38389"/>
                        <a14:foregroundMark x1="38284" y1="39810" x2="38284" y2="39810"/>
                        <a14:foregroundMark x1="47195" y1="38389" x2="47195" y2="38389"/>
                        <a14:foregroundMark x1="64686" y1="32227" x2="64686" y2="32227"/>
                        <a14:foregroundMark x1="72442" y1="36019" x2="72442" y2="36019"/>
                        <a14:foregroundMark x1="78878" y1="38389" x2="78878" y2="38389"/>
                        <a14:foregroundMark x1="77723" y1="40284" x2="77723" y2="40284"/>
                        <a14:foregroundMark x1="13696" y1="35071" x2="12706" y2="34123"/>
                        <a14:foregroundMark x1="13696" y1="31754" x2="11056" y2="22749"/>
                        <a14:foregroundMark x1="8581" y1="27962" x2="14356" y2="34123"/>
                        <a14:foregroundMark x1="13696" y1="47393" x2="13201" y2="33649"/>
                        <a14:backgroundMark x1="52145" y1="68246" x2="52145" y2="68246"/>
                        <a14:backgroundMark x1="52145" y1="74882" x2="52145" y2="74882"/>
                        <a14:backgroundMark x1="52640" y1="72986" x2="52640" y2="72986"/>
                        <a14:backgroundMark x1="51815" y1="74882" x2="51815" y2="74882"/>
                        <a14:backgroundMark x1="60891" y1="73460" x2="60891" y2="73460"/>
                        <a14:backgroundMark x1="63366" y1="73934" x2="63366" y2="73934"/>
                        <a14:backgroundMark x1="66832" y1="74408" x2="66832" y2="74408"/>
                        <a14:backgroundMark x1="70297" y1="72986" x2="70297" y2="72986"/>
                        <a14:backgroundMark x1="70297" y1="72986" x2="70297" y2="72986"/>
                        <a14:backgroundMark x1="70462" y1="71564" x2="70462" y2="71564"/>
                        <a14:backgroundMark x1="70627" y1="72512" x2="70627" y2="72512"/>
                        <a14:backgroundMark x1="70627" y1="72512" x2="70627" y2="72512"/>
                        <a14:backgroundMark x1="70627" y1="71090" x2="70627" y2="71090"/>
                        <a14:backgroundMark x1="70132" y1="71090" x2="70132" y2="71090"/>
                        <a14:backgroundMark x1="70132" y1="71090" x2="70132" y2="71090"/>
                        <a14:backgroundMark x1="73927" y1="70142" x2="73927" y2="70142"/>
                        <a14:backgroundMark x1="73927" y1="71090" x2="73927" y2="71090"/>
                        <a14:backgroundMark x1="69472" y1="71090" x2="69472" y2="71090"/>
                        <a14:backgroundMark x1="70132" y1="72512" x2="70132" y2="72512"/>
                        <a14:backgroundMark x1="69967" y1="72986" x2="69967" y2="72986"/>
                        <a14:backgroundMark x1="74257" y1="70142" x2="74257" y2="70142"/>
                        <a14:backgroundMark x1="73597" y1="72986" x2="73597" y2="72986"/>
                        <a14:backgroundMark x1="80528" y1="69194" x2="80528" y2="69194"/>
                        <a14:backgroundMark x1="80528" y1="69194" x2="80528" y2="69194"/>
                        <a14:backgroundMark x1="78713" y1="72986" x2="78713" y2="72986"/>
                        <a14:backgroundMark x1="78878" y1="70142" x2="78878" y2="70142"/>
                        <a14:backgroundMark x1="78878" y1="70142" x2="78878" y2="70142"/>
                        <a14:backgroundMark x1="76898" y1="73460" x2="77228" y2="69194"/>
                        <a14:backgroundMark x1="80198" y1="74882" x2="79868" y2="67299"/>
                        <a14:backgroundMark x1="50330" y1="77725" x2="82508" y2="70142"/>
                        <a14:backgroundMark x1="80858" y1="68720" x2="50825" y2="72986"/>
                        <a14:backgroundMark x1="51980" y1="72986" x2="51980" y2="72986"/>
                        <a14:backgroundMark x1="80693" y1="77251" x2="85644" y2="77251"/>
                        <a14:backgroundMark x1="11716" y1="18483" x2="11716" y2="18483"/>
                        <a14:backgroundMark x1="79043" y1="38863" x2="79043" y2="38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7224" y="4695986"/>
            <a:ext cx="1285277" cy="447514"/>
          </a:xfrm>
          <a:prstGeom prst="rect">
            <a:avLst/>
          </a:prstGeom>
        </p:spPr>
      </p:pic>
      <p:sp>
        <p:nvSpPr>
          <p:cNvPr id="13" name="Google Shape;333;p61">
            <a:extLst>
              <a:ext uri="{FF2B5EF4-FFF2-40B4-BE49-F238E27FC236}">
                <a16:creationId xmlns:a16="http://schemas.microsoft.com/office/drawing/2014/main" id="{E8C06C15-88D1-649E-64E5-52B127FAB484}"/>
              </a:ext>
            </a:extLst>
          </p:cNvPr>
          <p:cNvSpPr txBox="1">
            <a:spLocks/>
          </p:cNvSpPr>
          <p:nvPr/>
        </p:nvSpPr>
        <p:spPr>
          <a:xfrm>
            <a:off x="4768676" y="655025"/>
            <a:ext cx="4162647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●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○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■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●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○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■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●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○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■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spcAft>
                <a:spcPts val="1200"/>
              </a:spcAft>
              <a:buFont typeface="Proxima Nova"/>
              <a:buNone/>
            </a:pPr>
            <a:r>
              <a:rPr lang="en-US" sz="1600" dirty="0">
                <a:latin typeface="+mn-lt"/>
                <a:cs typeface="Segoe UI" panose="020B0502040204020203" pitchFamily="34" charset="0"/>
              </a:rPr>
              <a:t>What and Why</a:t>
            </a:r>
          </a:p>
        </p:txBody>
      </p:sp>
    </p:spTree>
    <p:extLst>
      <p:ext uri="{BB962C8B-B14F-4D97-AF65-F5344CB8AC3E}">
        <p14:creationId xmlns:p14="http://schemas.microsoft.com/office/powerpoint/2010/main" val="382141592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61"/>
          <p:cNvCxnSpPr>
            <a:cxnSpLocks/>
            <a:endCxn id="328" idx="0"/>
          </p:cNvCxnSpPr>
          <p:nvPr/>
        </p:nvCxnSpPr>
        <p:spPr>
          <a:xfrm>
            <a:off x="4467476" y="835425"/>
            <a:ext cx="0" cy="3341246"/>
          </a:xfrm>
          <a:prstGeom prst="straightConnector1">
            <a:avLst/>
          </a:prstGeom>
          <a:noFill/>
          <a:ln w="9525" cap="flat" cmpd="sng">
            <a:solidFill>
              <a:srgbClr val="EAEAE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61"/>
          <p:cNvSpPr/>
          <p:nvPr/>
        </p:nvSpPr>
        <p:spPr>
          <a:xfrm>
            <a:off x="4316876" y="705588"/>
            <a:ext cx="301200" cy="301200"/>
          </a:xfrm>
          <a:prstGeom prst="ellipse">
            <a:avLst/>
          </a:prstGeom>
          <a:solidFill>
            <a:srgbClr val="4050C6"/>
          </a:solidFill>
          <a:ln>
            <a:noFill/>
          </a:ln>
          <a:effectLst>
            <a:outerShdw blurRad="139700" dist="38100" dir="5400000" algn="t" rotWithShape="0">
              <a:srgbClr val="283269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4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7" name="Google Shape;327;p61"/>
          <p:cNvSpPr/>
          <p:nvPr/>
        </p:nvSpPr>
        <p:spPr>
          <a:xfrm>
            <a:off x="4316876" y="2421150"/>
            <a:ext cx="301200" cy="301200"/>
          </a:xfrm>
          <a:prstGeom prst="ellipse">
            <a:avLst/>
          </a:prstGeom>
          <a:solidFill>
            <a:srgbClr val="4050C6"/>
          </a:solidFill>
          <a:ln>
            <a:noFill/>
          </a:ln>
          <a:effectLst>
            <a:outerShdw blurRad="139700" dist="38100" dir="5400000" algn="t" rotWithShape="0">
              <a:srgbClr val="283269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4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" name="Google Shape;328;p61"/>
          <p:cNvSpPr/>
          <p:nvPr/>
        </p:nvSpPr>
        <p:spPr>
          <a:xfrm>
            <a:off x="4316876" y="4176671"/>
            <a:ext cx="301200" cy="301200"/>
          </a:xfrm>
          <a:prstGeom prst="ellipse">
            <a:avLst/>
          </a:prstGeom>
          <a:solidFill>
            <a:srgbClr val="4050C6"/>
          </a:solidFill>
          <a:ln>
            <a:noFill/>
          </a:ln>
          <a:effectLst>
            <a:outerShdw blurRad="139700" dist="38100" dir="5400000" algn="t" rotWithShape="0">
              <a:srgbClr val="283269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4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F47D76-5F7F-6EFA-3434-92D537E0FE16}"/>
              </a:ext>
            </a:extLst>
          </p:cNvPr>
          <p:cNvSpPr txBox="1"/>
          <p:nvPr/>
        </p:nvSpPr>
        <p:spPr>
          <a:xfrm>
            <a:off x="4672133" y="2401935"/>
            <a:ext cx="41626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latin typeface="+mn-lt"/>
                <a:cs typeface="Segoe UI" panose="020B0502040204020203" pitchFamily="34" charset="0"/>
              </a:rPr>
              <a:t>Common pitfalls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DB2E10-4962-79CD-F921-039519254091}"/>
              </a:ext>
            </a:extLst>
          </p:cNvPr>
          <p:cNvSpPr/>
          <p:nvPr/>
        </p:nvSpPr>
        <p:spPr>
          <a:xfrm>
            <a:off x="6714435" y="4761948"/>
            <a:ext cx="2120348" cy="234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74F0D7-8C39-C2C7-0695-629B60615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3" b="89100" l="3135" r="89934">
                        <a14:foregroundMark x1="11293" y1="30096" x2="13366" y2="36967"/>
                        <a14:foregroundMark x1="9076" y1="22749" x2="10761" y2="28334"/>
                        <a14:foregroundMark x1="4125" y1="28436" x2="4125" y2="28436"/>
                        <a14:foregroundMark x1="4125" y1="28436" x2="4125" y2="28436"/>
                        <a14:foregroundMark x1="3135" y1="35071" x2="3135" y2="35071"/>
                        <a14:foregroundMark x1="12376" y1="27962" x2="12376" y2="27962"/>
                        <a14:foregroundMark x1="12541" y1="27962" x2="12541" y2="27962"/>
                        <a14:foregroundMark x1="13696" y1="31280" x2="13696" y2="31280"/>
                        <a14:foregroundMark x1="13861" y1="30332" x2="13861" y2="30332"/>
                        <a14:foregroundMark x1="11002" y1="27692" x2="9241" y2="26066"/>
                        <a14:foregroundMark x1="13861" y1="30332" x2="11888" y2="28511"/>
                        <a14:foregroundMark x1="24917" y1="33649" x2="24917" y2="33649"/>
                        <a14:foregroundMark x1="33333" y1="38389" x2="33333" y2="38389"/>
                        <a14:foregroundMark x1="38284" y1="39810" x2="38284" y2="39810"/>
                        <a14:foregroundMark x1="47195" y1="38389" x2="47195" y2="38389"/>
                        <a14:foregroundMark x1="64686" y1="32227" x2="64686" y2="32227"/>
                        <a14:foregroundMark x1="72442" y1="36019" x2="72442" y2="36019"/>
                        <a14:foregroundMark x1="78878" y1="38389" x2="78878" y2="38389"/>
                        <a14:foregroundMark x1="77723" y1="40284" x2="77723" y2="40284"/>
                        <a14:foregroundMark x1="13696" y1="35071" x2="12706" y2="34123"/>
                        <a14:foregroundMark x1="13696" y1="31754" x2="11056" y2="22749"/>
                        <a14:foregroundMark x1="8581" y1="27962" x2="14356" y2="34123"/>
                        <a14:foregroundMark x1="13696" y1="47393" x2="13201" y2="33649"/>
                        <a14:backgroundMark x1="52145" y1="68246" x2="52145" y2="68246"/>
                        <a14:backgroundMark x1="52145" y1="74882" x2="52145" y2="74882"/>
                        <a14:backgroundMark x1="52640" y1="72986" x2="52640" y2="72986"/>
                        <a14:backgroundMark x1="51815" y1="74882" x2="51815" y2="74882"/>
                        <a14:backgroundMark x1="60891" y1="73460" x2="60891" y2="73460"/>
                        <a14:backgroundMark x1="63366" y1="73934" x2="63366" y2="73934"/>
                        <a14:backgroundMark x1="66832" y1="74408" x2="66832" y2="74408"/>
                        <a14:backgroundMark x1="70297" y1="72986" x2="70297" y2="72986"/>
                        <a14:backgroundMark x1="70297" y1="72986" x2="70297" y2="72986"/>
                        <a14:backgroundMark x1="70462" y1="71564" x2="70462" y2="71564"/>
                        <a14:backgroundMark x1="70627" y1="72512" x2="70627" y2="72512"/>
                        <a14:backgroundMark x1="70627" y1="72512" x2="70627" y2="72512"/>
                        <a14:backgroundMark x1="70627" y1="71090" x2="70627" y2="71090"/>
                        <a14:backgroundMark x1="70132" y1="71090" x2="70132" y2="71090"/>
                        <a14:backgroundMark x1="70132" y1="71090" x2="70132" y2="71090"/>
                        <a14:backgroundMark x1="73927" y1="70142" x2="73927" y2="70142"/>
                        <a14:backgroundMark x1="73927" y1="71090" x2="73927" y2="71090"/>
                        <a14:backgroundMark x1="69472" y1="71090" x2="69472" y2="71090"/>
                        <a14:backgroundMark x1="70132" y1="72512" x2="70132" y2="72512"/>
                        <a14:backgroundMark x1="69967" y1="72986" x2="69967" y2="72986"/>
                        <a14:backgroundMark x1="74257" y1="70142" x2="74257" y2="70142"/>
                        <a14:backgroundMark x1="73597" y1="72986" x2="73597" y2="72986"/>
                        <a14:backgroundMark x1="80528" y1="69194" x2="80528" y2="69194"/>
                        <a14:backgroundMark x1="80528" y1="69194" x2="80528" y2="69194"/>
                        <a14:backgroundMark x1="78713" y1="72986" x2="78713" y2="72986"/>
                        <a14:backgroundMark x1="78878" y1="70142" x2="78878" y2="70142"/>
                        <a14:backgroundMark x1="78878" y1="70142" x2="78878" y2="70142"/>
                        <a14:backgroundMark x1="76898" y1="73460" x2="77228" y2="69194"/>
                        <a14:backgroundMark x1="80198" y1="74882" x2="79868" y2="67299"/>
                        <a14:backgroundMark x1="50330" y1="77725" x2="82508" y2="70142"/>
                        <a14:backgroundMark x1="80858" y1="68720" x2="50825" y2="72986"/>
                        <a14:backgroundMark x1="51980" y1="72986" x2="51980" y2="72986"/>
                        <a14:backgroundMark x1="80693" y1="77251" x2="85644" y2="77251"/>
                        <a14:backgroundMark x1="11716" y1="18483" x2="11716" y2="18483"/>
                        <a14:backgroundMark x1="79043" y1="38863" x2="79043" y2="38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7224" y="4703737"/>
            <a:ext cx="1263018" cy="439764"/>
          </a:xfrm>
          <a:prstGeom prst="rect">
            <a:avLst/>
          </a:prstGeom>
        </p:spPr>
      </p:pic>
      <p:sp>
        <p:nvSpPr>
          <p:cNvPr id="13" name="Google Shape;333;p61">
            <a:extLst>
              <a:ext uri="{FF2B5EF4-FFF2-40B4-BE49-F238E27FC236}">
                <a16:creationId xmlns:a16="http://schemas.microsoft.com/office/drawing/2014/main" id="{E8C06C15-88D1-649E-64E5-52B127FAB484}"/>
              </a:ext>
            </a:extLst>
          </p:cNvPr>
          <p:cNvSpPr txBox="1">
            <a:spLocks/>
          </p:cNvSpPr>
          <p:nvPr/>
        </p:nvSpPr>
        <p:spPr>
          <a:xfrm>
            <a:off x="4768676" y="655025"/>
            <a:ext cx="4162647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●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○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■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●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○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■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●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○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■"/>
              <a:defRPr sz="1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spcAft>
                <a:spcPts val="1200"/>
              </a:spcAft>
              <a:buFont typeface="Proxima Nova"/>
              <a:buNone/>
            </a:pPr>
            <a:r>
              <a:rPr lang="en-US" sz="1600" dirty="0">
                <a:latin typeface="+mn-lt"/>
                <a:cs typeface="Segoe UI" panose="020B0502040204020203" pitchFamily="34" charset="0"/>
              </a:rPr>
              <a:t>What and Why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2A4321-BE6B-736A-CBAB-17D819FE1261}"/>
              </a:ext>
            </a:extLst>
          </p:cNvPr>
          <p:cNvSpPr txBox="1"/>
          <p:nvPr/>
        </p:nvSpPr>
        <p:spPr>
          <a:xfrm>
            <a:off x="4672133" y="4149921"/>
            <a:ext cx="41626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latin typeface="+mn-lt"/>
                <a:cs typeface="Segoe UI" panose="020B0502040204020203" pitchFamily="34" charset="0"/>
              </a:rPr>
              <a:t>Practical methodologies</a:t>
            </a:r>
          </a:p>
        </p:txBody>
      </p:sp>
    </p:spTree>
    <p:extLst>
      <p:ext uri="{BB962C8B-B14F-4D97-AF65-F5344CB8AC3E}">
        <p14:creationId xmlns:p14="http://schemas.microsoft.com/office/powerpoint/2010/main" val="286281522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2"/>
          <p:cNvSpPr txBox="1">
            <a:spLocks noGrp="1"/>
          </p:cNvSpPr>
          <p:nvPr>
            <p:ph type="subTitle" idx="2"/>
          </p:nvPr>
        </p:nvSpPr>
        <p:spPr>
          <a:xfrm>
            <a:off x="7041465" y="1537003"/>
            <a:ext cx="1269454" cy="2217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>
                <a:solidFill>
                  <a:schemeClr val="bg2"/>
                </a:solidFill>
                <a:latin typeface="+mn-lt"/>
              </a:rPr>
              <a:t>Value</a:t>
            </a:r>
            <a:endParaRPr sz="1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6" name="Google Shape;445;p72">
            <a:extLst>
              <a:ext uri="{FF2B5EF4-FFF2-40B4-BE49-F238E27FC236}">
                <a16:creationId xmlns:a16="http://schemas.microsoft.com/office/drawing/2014/main" id="{157CCB1C-1A52-C228-E3CB-90B41E6D0469}"/>
              </a:ext>
            </a:extLst>
          </p:cNvPr>
          <p:cNvSpPr txBox="1">
            <a:spLocks/>
          </p:cNvSpPr>
          <p:nvPr/>
        </p:nvSpPr>
        <p:spPr>
          <a:xfrm>
            <a:off x="4111229" y="1537003"/>
            <a:ext cx="1269454" cy="2217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Proxima Nova Semibold"/>
              <a:buNone/>
              <a:defRPr sz="13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800" dirty="0">
                <a:solidFill>
                  <a:schemeClr val="bg2"/>
                </a:solidFill>
                <a:latin typeface="+mn-lt"/>
              </a:rPr>
              <a:t>Lifetime</a:t>
            </a:r>
          </a:p>
        </p:txBody>
      </p:sp>
      <p:sp>
        <p:nvSpPr>
          <p:cNvPr id="7" name="Google Shape;445;p72">
            <a:extLst>
              <a:ext uri="{FF2B5EF4-FFF2-40B4-BE49-F238E27FC236}">
                <a16:creationId xmlns:a16="http://schemas.microsoft.com/office/drawing/2014/main" id="{229FE5B1-72AB-3D1F-965D-61C5060EDE45}"/>
              </a:ext>
            </a:extLst>
          </p:cNvPr>
          <p:cNvSpPr txBox="1">
            <a:spLocks/>
          </p:cNvSpPr>
          <p:nvPr/>
        </p:nvSpPr>
        <p:spPr>
          <a:xfrm>
            <a:off x="1104794" y="1527986"/>
            <a:ext cx="1269454" cy="2217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Proxima Nova Semibold"/>
              <a:buNone/>
              <a:defRPr sz="1300" b="0" i="0" u="none" strike="noStrike" cap="none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800">
                <a:solidFill>
                  <a:schemeClr val="bg2"/>
                </a:solidFill>
                <a:latin typeface="+mn-lt"/>
              </a:rPr>
              <a:t>Customer	</a:t>
            </a:r>
            <a:endParaRPr lang="en-US" sz="1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8" name="Google Shape;331;p61">
            <a:extLst>
              <a:ext uri="{FF2B5EF4-FFF2-40B4-BE49-F238E27FC236}">
                <a16:creationId xmlns:a16="http://schemas.microsoft.com/office/drawing/2014/main" id="{ED5F861F-351C-D5B9-B375-F57788594915}"/>
              </a:ext>
            </a:extLst>
          </p:cNvPr>
          <p:cNvSpPr txBox="1">
            <a:spLocks/>
          </p:cNvSpPr>
          <p:nvPr/>
        </p:nvSpPr>
        <p:spPr>
          <a:xfrm>
            <a:off x="2384054" y="25406"/>
            <a:ext cx="4488278" cy="1514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bg2"/>
                </a:solidFill>
                <a:latin typeface="+mj-lt"/>
              </a:rPr>
              <a:t>Customer Lifetime Value</a:t>
            </a:r>
            <a:br>
              <a:rPr lang="en-US" sz="2400" dirty="0">
                <a:solidFill>
                  <a:schemeClr val="bg2"/>
                </a:solidFill>
                <a:latin typeface="+mj-lt"/>
              </a:rPr>
            </a:br>
            <a:r>
              <a:rPr lang="en-US" sz="2400" dirty="0">
                <a:solidFill>
                  <a:schemeClr val="bg2"/>
                </a:solidFill>
                <a:latin typeface="+mj-lt"/>
              </a:rPr>
              <a:t>(CLTV, CLV, or LTV)</a:t>
            </a:r>
          </a:p>
        </p:txBody>
      </p:sp>
    </p:spTree>
    <p:extLst>
      <p:ext uri="{BB962C8B-B14F-4D97-AF65-F5344CB8AC3E}">
        <p14:creationId xmlns:p14="http://schemas.microsoft.com/office/powerpoint/2010/main" val="714216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9"/>
          <p:cNvSpPr txBox="1">
            <a:spLocks noGrp="1"/>
          </p:cNvSpPr>
          <p:nvPr>
            <p:ph type="body" idx="1"/>
          </p:nvPr>
        </p:nvSpPr>
        <p:spPr>
          <a:xfrm>
            <a:off x="201478" y="1449253"/>
            <a:ext cx="4293031" cy="2244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dirty="0">
                <a:solidFill>
                  <a:schemeClr val="accent3"/>
                </a:solidFill>
                <a:latin typeface="+mn-lt"/>
              </a:rPr>
              <a:t>LTV is nothing but a number until applied to the decision-making process. </a:t>
            </a:r>
          </a:p>
        </p:txBody>
      </p:sp>
      <p:sp>
        <p:nvSpPr>
          <p:cNvPr id="3" name="Google Shape;331;p61">
            <a:extLst>
              <a:ext uri="{FF2B5EF4-FFF2-40B4-BE49-F238E27FC236}">
                <a16:creationId xmlns:a16="http://schemas.microsoft.com/office/drawing/2014/main" id="{001D90B8-6016-A5AF-44CF-94FFAE3E9C4D}"/>
              </a:ext>
            </a:extLst>
          </p:cNvPr>
          <p:cNvSpPr txBox="1">
            <a:spLocks/>
          </p:cNvSpPr>
          <p:nvPr/>
        </p:nvSpPr>
        <p:spPr>
          <a:xfrm>
            <a:off x="-1194691" y="154982"/>
            <a:ext cx="6599089" cy="1514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bg2"/>
                </a:solidFill>
                <a:latin typeface="+mj-lt"/>
              </a:rPr>
              <a:t>What is the value of the LTV?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4 Ways to Measure the Lifetime Value of Your Customers">
            <a:extLst>
              <a:ext uri="{FF2B5EF4-FFF2-40B4-BE49-F238E27FC236}">
                <a16:creationId xmlns:a16="http://schemas.microsoft.com/office/drawing/2014/main" id="{553D3237-CAF4-ACE6-1D80-CFE569E1F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9" y="373267"/>
            <a:ext cx="8650094" cy="50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4C0F2B-AB1A-0C47-99EA-D3BB7402FB50}"/>
              </a:ext>
            </a:extLst>
          </p:cNvPr>
          <p:cNvSpPr txBox="1"/>
          <p:nvPr/>
        </p:nvSpPr>
        <p:spPr>
          <a:xfrm>
            <a:off x="298929" y="1487260"/>
            <a:ext cx="596481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+mn-lt"/>
              </a:rPr>
              <a:t>Avg Net Sales per Month = $100</a:t>
            </a:r>
          </a:p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+mn-lt"/>
              </a:rPr>
              <a:t>Avg </a:t>
            </a:r>
            <a:r>
              <a:rPr lang="en-US" dirty="0">
                <a:solidFill>
                  <a:srgbClr val="333333"/>
                </a:solidFill>
                <a:latin typeface="+mn-lt"/>
              </a:rPr>
              <a:t>C</a:t>
            </a:r>
            <a:r>
              <a:rPr lang="en-US" b="0" dirty="0">
                <a:solidFill>
                  <a:srgbClr val="333333"/>
                </a:solidFill>
                <a:effectLst/>
                <a:latin typeface="+mn-lt"/>
              </a:rPr>
              <a:t>ustomer </a:t>
            </a:r>
            <a:r>
              <a:rPr lang="en-US" dirty="0">
                <a:solidFill>
                  <a:srgbClr val="333333"/>
                </a:solidFill>
                <a:latin typeface="+mn-lt"/>
              </a:rPr>
              <a:t>L</a:t>
            </a:r>
            <a:r>
              <a:rPr lang="en-US" b="0" dirty="0">
                <a:solidFill>
                  <a:srgbClr val="333333"/>
                </a:solidFill>
                <a:effectLst/>
                <a:latin typeface="+mn-lt"/>
              </a:rPr>
              <a:t>ifespan = 6 months</a:t>
            </a:r>
          </a:p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+mn-lt"/>
              </a:rPr>
              <a:t>Margin = </a:t>
            </a:r>
            <a:r>
              <a:rPr lang="en-US" dirty="0">
                <a:solidFill>
                  <a:srgbClr val="333333"/>
                </a:solidFill>
                <a:latin typeface="+mn-lt"/>
              </a:rPr>
              <a:t>30</a:t>
            </a:r>
            <a:r>
              <a:rPr lang="en-US" b="0" dirty="0">
                <a:solidFill>
                  <a:srgbClr val="333333"/>
                </a:solidFill>
                <a:effectLst/>
                <a:latin typeface="+mn-lt"/>
              </a:rPr>
              <a:t>%</a:t>
            </a:r>
          </a:p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+mn-lt"/>
              </a:rPr>
              <a:t>Discount rate = 12%</a:t>
            </a:r>
          </a:p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+mn-lt"/>
              </a:rPr>
              <a:t>Retention rate = 80%</a:t>
            </a:r>
          </a:p>
          <a:p>
            <a:pPr algn="l"/>
            <a:endParaRPr lang="en-US" dirty="0">
              <a:solidFill>
                <a:srgbClr val="333333"/>
              </a:solidFill>
              <a:latin typeface="+mn-lt"/>
            </a:endParaRPr>
          </a:p>
          <a:p>
            <a:pPr algn="l"/>
            <a:endParaRPr lang="en-US" dirty="0">
              <a:solidFill>
                <a:srgbClr val="333333"/>
              </a:solidFill>
              <a:latin typeface="+mn-lt"/>
            </a:endParaRPr>
          </a:p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+mn-lt"/>
              </a:rPr>
              <a:t>$180 X (0.80 / (1+ (0.12 – 0.8)) = $180 X (0.80/0.32) = $450.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F0AE6-8E1B-8B71-F738-1FB2EEE0A678}"/>
              </a:ext>
            </a:extLst>
          </p:cNvPr>
          <p:cNvSpPr txBox="1"/>
          <p:nvPr/>
        </p:nvSpPr>
        <p:spPr>
          <a:xfrm>
            <a:off x="6374147" y="800933"/>
            <a:ext cx="27698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Credit: https://business2community.com</a:t>
            </a:r>
          </a:p>
        </p:txBody>
      </p:sp>
    </p:spTree>
    <p:extLst>
      <p:ext uri="{BB962C8B-B14F-4D97-AF65-F5344CB8AC3E}">
        <p14:creationId xmlns:p14="http://schemas.microsoft.com/office/powerpoint/2010/main" val="67233998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7"/>
          <p:cNvSpPr txBox="1">
            <a:spLocks noGrp="1"/>
          </p:cNvSpPr>
          <p:nvPr>
            <p:ph type="title"/>
          </p:nvPr>
        </p:nvSpPr>
        <p:spPr>
          <a:xfrm>
            <a:off x="320457" y="172702"/>
            <a:ext cx="54805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solidFill>
                  <a:schemeClr val="accent3"/>
                </a:solidFill>
                <a:latin typeface="+mj-lt"/>
              </a:rPr>
              <a:t>Disregarding Margin</a:t>
            </a:r>
            <a:endParaRPr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4C667A-52C2-9357-FA7E-668081EFD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568" y="1092519"/>
            <a:ext cx="5636975" cy="31707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6CEC0D-B415-159C-06B0-95073812452A}"/>
              </a:ext>
            </a:extLst>
          </p:cNvPr>
          <p:cNvSpPr txBox="1"/>
          <p:nvPr/>
        </p:nvSpPr>
        <p:spPr>
          <a:xfrm>
            <a:off x="7433383" y="4378422"/>
            <a:ext cx="16032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Credit: Danny Feinberg</a:t>
            </a:r>
          </a:p>
        </p:txBody>
      </p:sp>
      <p:pic>
        <p:nvPicPr>
          <p:cNvPr id="8" name="Picture 7" descr="ARPA x Gross Margin % &#10;LTV = &#10;Churn Rate ">
            <a:extLst>
              <a:ext uri="{FF2B5EF4-FFF2-40B4-BE49-F238E27FC236}">
                <a16:creationId xmlns:a16="http://schemas.microsoft.com/office/drawing/2014/main" id="{E818A8F6-36E5-9F2C-3373-26AE3B7CF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7" y="2290138"/>
            <a:ext cx="2440179" cy="38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ustomer Lifetime Value (CLV or LTV) Formula: How to Calculate It Correctly  - InnerTrends">
            <a:extLst>
              <a:ext uri="{FF2B5EF4-FFF2-40B4-BE49-F238E27FC236}">
                <a16:creationId xmlns:a16="http://schemas.microsoft.com/office/drawing/2014/main" id="{FDF1983B-D8FE-DB39-C593-11BE46035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" y="1150190"/>
            <a:ext cx="2468257" cy="64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96E24D4-B73E-168D-2B12-C227103BE520}"/>
                  </a:ext>
                </a:extLst>
              </p14:cNvPr>
              <p14:cNvContentPartPr/>
              <p14:nvPr/>
            </p14:nvContentPartPr>
            <p14:xfrm>
              <a:off x="1118389" y="1217263"/>
              <a:ext cx="651960" cy="651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96E24D4-B73E-168D-2B12-C227103BE5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9384" y="1208263"/>
                <a:ext cx="669610" cy="6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2D59B6C-2B56-4DD7-74FE-8DB039392F65}"/>
                  </a:ext>
                </a:extLst>
              </p14:cNvPr>
              <p14:cNvContentPartPr/>
              <p14:nvPr/>
            </p14:nvContentPartPr>
            <p14:xfrm>
              <a:off x="1163198" y="1183783"/>
              <a:ext cx="685440" cy="685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2D59B6C-2B56-4DD7-74FE-8DB039392F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54198" y="1174783"/>
                <a:ext cx="703080" cy="7030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A6F61F-2C3D-7ABA-D511-7FA678DE5692}"/>
              </a:ext>
            </a:extLst>
          </p:cNvPr>
          <p:cNvSpPr/>
          <p:nvPr/>
        </p:nvSpPr>
        <p:spPr>
          <a:xfrm>
            <a:off x="1424002" y="2239528"/>
            <a:ext cx="1393412" cy="24450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7775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tandard Sense360 by Medallia">
  <a:themeElements>
    <a:clrScheme name="Simple Light">
      <a:dk1>
        <a:srgbClr val="3F50BF"/>
      </a:dk1>
      <a:lt1>
        <a:srgbClr val="FFFFFF"/>
      </a:lt1>
      <a:dk2>
        <a:srgbClr val="0A1F3B"/>
      </a:dk2>
      <a:lt2>
        <a:srgbClr val="EAEAEA"/>
      </a:lt2>
      <a:accent1>
        <a:srgbClr val="3F50BF"/>
      </a:accent1>
      <a:accent2>
        <a:srgbClr val="00BFA5"/>
      </a:accent2>
      <a:accent3>
        <a:srgbClr val="071E3C"/>
      </a:accent3>
      <a:accent4>
        <a:srgbClr val="52B1FF"/>
      </a:accent4>
      <a:accent5>
        <a:srgbClr val="F4F0ED"/>
      </a:accent5>
      <a:accent6>
        <a:srgbClr val="EEFF41"/>
      </a:accent6>
      <a:hlink>
        <a:srgbClr val="00BA9E"/>
      </a:hlink>
      <a:folHlink>
        <a:srgbClr val="0097A7"/>
      </a:folHlink>
    </a:clrScheme>
    <a:fontScheme name="Proxima Nova">
      <a:majorFont>
        <a:latin typeface="Proxima Nova"/>
        <a:ea typeface=""/>
        <a:cs typeface=""/>
      </a:majorFont>
      <a:minorFont>
        <a:latin typeface="Proxima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AB010EF-F6EB-4187-95E0-9C3A676CD175}">
  <we:reference id="wa104381063" version="1.0.0.1" store="en-US" storeType="OMEX"/>
  <we:alternateReferences>
    <we:reference id="wa104381063" version="1.0.0.1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11346</TotalTime>
  <Words>667</Words>
  <Application>Microsoft Office PowerPoint</Application>
  <PresentationFormat>On-screen Show (16:9)</PresentationFormat>
  <Paragraphs>110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Proxima Nova</vt:lpstr>
      <vt:lpstr>Poppins</vt:lpstr>
      <vt:lpstr>Proxima Nova Extrabold</vt:lpstr>
      <vt:lpstr>Proxima Nova Semibold</vt:lpstr>
      <vt:lpstr>Proxima Nova Rg</vt:lpstr>
      <vt:lpstr>Arial</vt:lpstr>
      <vt:lpstr>Calibri</vt:lpstr>
      <vt:lpstr>Standard Sense360 by Medallia</vt:lpstr>
      <vt:lpstr>Customer Lifetime Value’s Review of a Lifetime </vt:lpstr>
      <vt:lpstr>About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Disregarding Margin</vt:lpstr>
      <vt:lpstr>Incorrect base inputs + lack of segmentation</vt:lpstr>
      <vt:lpstr>OVERstating Projected Lifetime</vt:lpstr>
      <vt:lpstr>UNDERstating Projected Lifetime</vt:lpstr>
      <vt:lpstr>Survival Analysis</vt:lpstr>
      <vt:lpstr>PowerPoint Presentation</vt:lpstr>
      <vt:lpstr>PowerPoint Presentation</vt:lpstr>
      <vt:lpstr>Non-Contractual: main challenges</vt:lpstr>
      <vt:lpstr>PowerPoint Presentation</vt:lpstr>
      <vt:lpstr>Buy ‘Till You Die</vt:lpstr>
      <vt:lpstr>Etsy’s approach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Andrew Custage</dc:creator>
  <cp:lastModifiedBy>Tatiana Tikhonova</cp:lastModifiedBy>
  <cp:revision>286</cp:revision>
  <dcterms:modified xsi:type="dcterms:W3CDTF">2022-08-04T16:03:36Z</dcterms:modified>
</cp:coreProperties>
</file>